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8" r:id="rId12"/>
    <p:sldId id="270" r:id="rId13"/>
    <p:sldId id="271" r:id="rId14"/>
    <p:sldId id="267" r:id="rId15"/>
    <p:sldId id="26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4"/>
    <p:restoredTop sz="94728"/>
  </p:normalViewPr>
  <p:slideViewPr>
    <p:cSldViewPr snapToGrid="0" snapToObjects="1" showGuides="1">
      <p:cViewPr>
        <p:scale>
          <a:sx n="149" d="100"/>
          <a:sy n="149" d="100"/>
        </p:scale>
        <p:origin x="3424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53B5A-C3F5-264F-B6ED-0295B6C82DCB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83DAE8-15C3-DE40-9FE0-9D7CB1D58A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86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83DAE8-15C3-DE40-9FE0-9D7CB1D58A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75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80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46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09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34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604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00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30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94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63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97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67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21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2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95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8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1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E3D531B-8B67-4840-BA72-2BC68949F395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90ECDC5-D357-3240-BBD8-F9320993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280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BA may return July 31 with 22 teams with modified format">
            <a:extLst>
              <a:ext uri="{FF2B5EF4-FFF2-40B4-BE49-F238E27FC236}">
                <a16:creationId xmlns:a16="http://schemas.microsoft.com/office/drawing/2014/main" id="{7C68A06C-C6A2-5640-AE00-1208A40016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7" r="23384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ilson girls soccer keeps rolling against Millikan – Press Telegram">
            <a:extLst>
              <a:ext uri="{FF2B5EF4-FFF2-40B4-BE49-F238E27FC236}">
                <a16:creationId xmlns:a16="http://schemas.microsoft.com/office/drawing/2014/main" id="{F311DBF0-6113-6042-8A6D-A6E548815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r="39514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55A1F4-E001-0748-B6E5-37AACC85F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3968" y="2545582"/>
            <a:ext cx="3784698" cy="1345720"/>
          </a:xfrm>
          <a:noFill/>
        </p:spPr>
        <p:txBody>
          <a:bodyPr anchor="ctr">
            <a:normAutofit fontScale="90000"/>
          </a:bodyPr>
          <a:lstStyle/>
          <a:p>
            <a:r>
              <a:rPr lang="en-US" sz="4000" b="1" dirty="0">
                <a:solidFill>
                  <a:srgbClr val="080808"/>
                </a:solidFill>
              </a:rPr>
              <a:t>Subreddits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9643E-04EF-2E46-999A-A32DD553F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985483"/>
            <a:ext cx="2700944" cy="659993"/>
          </a:xfrm>
          <a:noFill/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rgbClr val="0808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Feras Altwal,  DSIR-824</a:t>
            </a:r>
          </a:p>
          <a:p>
            <a:endParaRPr lang="en-US" sz="1800" dirty="0">
              <a:solidFill>
                <a:srgbClr val="080808"/>
              </a:solidFill>
            </a:endParaRPr>
          </a:p>
        </p:txBody>
      </p:sp>
      <p:pic>
        <p:nvPicPr>
          <p:cNvPr id="23" name="Picture 2" descr="Coding Bootcamps, Data Science, UX, Business | General Assembly">
            <a:extLst>
              <a:ext uri="{FF2B5EF4-FFF2-40B4-BE49-F238E27FC236}">
                <a16:creationId xmlns:a16="http://schemas.microsoft.com/office/drawing/2014/main" id="{E1B2F952-1A7A-A343-B578-DF19E542D2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916"/>
          <a:stretch/>
        </p:blipFill>
        <p:spPr bwMode="auto">
          <a:xfrm>
            <a:off x="11163720" y="0"/>
            <a:ext cx="892296" cy="1264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6711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Most Used words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33A450-2D75-2248-934B-EA530953B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800" y="2503417"/>
            <a:ext cx="7817224" cy="412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88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Modeling</a:t>
            </a:r>
            <a:br>
              <a:rPr lang="en-US" dirty="0">
                <a:solidFill>
                  <a:srgbClr val="BFBFBF"/>
                </a:solidFill>
              </a:rPr>
            </a:br>
            <a:r>
              <a:rPr lang="en-US" sz="2000" dirty="0">
                <a:solidFill>
                  <a:srgbClr val="BFBFBF"/>
                </a:solidFill>
              </a:rPr>
              <a:t>Logistic Regression</a:t>
            </a:r>
            <a:endParaRPr lang="en-US" dirty="0">
              <a:solidFill>
                <a:srgbClr val="BFBFB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525354-E8A1-CF45-A87B-E64278EBF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62" y="2669882"/>
            <a:ext cx="5702300" cy="4165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56AD47-255A-B249-B6D2-D1BFC220EC05}"/>
              </a:ext>
            </a:extLst>
          </p:cNvPr>
          <p:cNvSpPr txBox="1"/>
          <p:nvPr/>
        </p:nvSpPr>
        <p:spPr>
          <a:xfrm>
            <a:off x="4995393" y="2307914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Logistic 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CCA53B-C317-6346-8E3D-0DF4CBF6A903}"/>
              </a:ext>
            </a:extLst>
          </p:cNvPr>
          <p:cNvSpPr txBox="1"/>
          <p:nvPr/>
        </p:nvSpPr>
        <p:spPr>
          <a:xfrm>
            <a:off x="367552" y="2677246"/>
            <a:ext cx="28757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score: 0.998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Testing score: 0.968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Precision: 0.971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Accuracy: 0.968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638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Modeling</a:t>
            </a:r>
            <a:br>
              <a:rPr lang="en-US" dirty="0">
                <a:solidFill>
                  <a:srgbClr val="BFBFBF"/>
                </a:solidFill>
              </a:rPr>
            </a:br>
            <a:r>
              <a:rPr lang="en-US" sz="2200" dirty="0">
                <a:solidFill>
                  <a:srgbClr val="BFBFBF"/>
                </a:solidFill>
              </a:rPr>
              <a:t>Naïve Bayes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735E3-EF34-E44A-AC1D-B83B29F4F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412" y="2628112"/>
            <a:ext cx="55880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C698E6-F786-814B-B80C-859DC8F5D5A6}"/>
              </a:ext>
            </a:extLst>
          </p:cNvPr>
          <p:cNvSpPr txBox="1"/>
          <p:nvPr/>
        </p:nvSpPr>
        <p:spPr>
          <a:xfrm>
            <a:off x="5348054" y="2284652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Naïve Bayes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2AC22E-256C-E043-9852-88EB1213E02F}"/>
              </a:ext>
            </a:extLst>
          </p:cNvPr>
          <p:cNvSpPr txBox="1"/>
          <p:nvPr/>
        </p:nvSpPr>
        <p:spPr>
          <a:xfrm>
            <a:off x="367552" y="2677246"/>
            <a:ext cx="28757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score: 0.989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Testing score: 0.971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Precision: 0.980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Accuracy: 0.971</a:t>
            </a:r>
          </a:p>
        </p:txBody>
      </p:sp>
    </p:spTree>
    <p:extLst>
      <p:ext uri="{BB962C8B-B14F-4D97-AF65-F5344CB8AC3E}">
        <p14:creationId xmlns:p14="http://schemas.microsoft.com/office/powerpoint/2010/main" val="2310797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Modeling</a:t>
            </a:r>
            <a:br>
              <a:rPr lang="en-US" dirty="0">
                <a:solidFill>
                  <a:srgbClr val="BFBFBF"/>
                </a:solidFill>
              </a:rPr>
            </a:br>
            <a:r>
              <a:rPr lang="en-US" sz="2200" dirty="0">
                <a:solidFill>
                  <a:srgbClr val="BFBFBF"/>
                </a:solidFill>
              </a:rPr>
              <a:t>Random Forest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D5041F-4288-3C49-AED4-845E14A81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012" y="2717800"/>
            <a:ext cx="5638800" cy="4140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DFECAA-4585-7846-B4C6-B0BC22FC6A05}"/>
              </a:ext>
            </a:extLst>
          </p:cNvPr>
          <p:cNvSpPr txBox="1"/>
          <p:nvPr/>
        </p:nvSpPr>
        <p:spPr>
          <a:xfrm>
            <a:off x="5348054" y="2284652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6C4DBB-EDB9-2D41-AF28-39898E1851A2}"/>
              </a:ext>
            </a:extLst>
          </p:cNvPr>
          <p:cNvSpPr txBox="1"/>
          <p:nvPr/>
        </p:nvSpPr>
        <p:spPr>
          <a:xfrm>
            <a:off x="292602" y="2717800"/>
            <a:ext cx="28757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score: 0.999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Testing score: 0.960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Precision: 0.966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Accuracy: 0.960</a:t>
            </a:r>
          </a:p>
        </p:txBody>
      </p:sp>
    </p:spTree>
    <p:extLst>
      <p:ext uri="{BB962C8B-B14F-4D97-AF65-F5344CB8AC3E}">
        <p14:creationId xmlns:p14="http://schemas.microsoft.com/office/powerpoint/2010/main" val="1756936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Validation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42B39A1-A09C-4F41-B6B2-6EF08674C8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379186"/>
              </p:ext>
            </p:extLst>
          </p:nvPr>
        </p:nvGraphicFramePr>
        <p:xfrm>
          <a:off x="1360890" y="2503102"/>
          <a:ext cx="9856790" cy="4217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358">
                  <a:extLst>
                    <a:ext uri="{9D8B030D-6E8A-4147-A177-3AD203B41FA5}">
                      <a16:colId xmlns:a16="http://schemas.microsoft.com/office/drawing/2014/main" val="388012809"/>
                    </a:ext>
                  </a:extLst>
                </a:gridCol>
                <a:gridCol w="1971358">
                  <a:extLst>
                    <a:ext uri="{9D8B030D-6E8A-4147-A177-3AD203B41FA5}">
                      <a16:colId xmlns:a16="http://schemas.microsoft.com/office/drawing/2014/main" val="3030608025"/>
                    </a:ext>
                  </a:extLst>
                </a:gridCol>
                <a:gridCol w="1971358">
                  <a:extLst>
                    <a:ext uri="{9D8B030D-6E8A-4147-A177-3AD203B41FA5}">
                      <a16:colId xmlns:a16="http://schemas.microsoft.com/office/drawing/2014/main" val="54292694"/>
                    </a:ext>
                  </a:extLst>
                </a:gridCol>
                <a:gridCol w="1971358">
                  <a:extLst>
                    <a:ext uri="{9D8B030D-6E8A-4147-A177-3AD203B41FA5}">
                      <a16:colId xmlns:a16="http://schemas.microsoft.com/office/drawing/2014/main" val="4234453263"/>
                    </a:ext>
                  </a:extLst>
                </a:gridCol>
                <a:gridCol w="1971358">
                  <a:extLst>
                    <a:ext uri="{9D8B030D-6E8A-4147-A177-3AD203B41FA5}">
                      <a16:colId xmlns:a16="http://schemas.microsoft.com/office/drawing/2014/main" val="3039608783"/>
                    </a:ext>
                  </a:extLst>
                </a:gridCol>
              </a:tblGrid>
              <a:tr h="1054308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5723512"/>
                  </a:ext>
                </a:extLst>
              </a:tr>
              <a:tr h="105430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</a:p>
                    <a:p>
                      <a:pPr algn="ctr"/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0.968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0.971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0.968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3879663"/>
                  </a:ext>
                </a:extLst>
              </a:tr>
              <a:tr h="105430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Naïve Bayes</a:t>
                      </a:r>
                    </a:p>
                    <a:p>
                      <a:pPr algn="ctr"/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0.971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0.980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0.971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888486"/>
                  </a:ext>
                </a:extLst>
              </a:tr>
              <a:tr h="105430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</a:p>
                    <a:p>
                      <a:pPr algn="ctr"/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0.999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0.960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0.966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0.960</a:t>
                      </a:r>
                      <a:endParaRPr lang="en-US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155521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6E6F28A-0617-5946-B045-D614B015ACB9}"/>
              </a:ext>
            </a:extLst>
          </p:cNvPr>
          <p:cNvSpPr/>
          <p:nvPr/>
        </p:nvSpPr>
        <p:spPr>
          <a:xfrm>
            <a:off x="3402767" y="4631961"/>
            <a:ext cx="7814913" cy="1004341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89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Conclusions &amp; 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59F4B7-89D1-FE41-8C39-9CBAF0708FC7}"/>
              </a:ext>
            </a:extLst>
          </p:cNvPr>
          <p:cNvSpPr txBox="1"/>
          <p:nvPr/>
        </p:nvSpPr>
        <p:spPr>
          <a:xfrm>
            <a:off x="982085" y="2754689"/>
            <a:ext cx="10224654" cy="5613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CountVectorizer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with Naïve Bayes performed the best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Logistic regression is also a good model (needs tuning)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Future work: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Try other classification models (e.g. SVC)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More tuning with hyperparameters to improve models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Include lemmatization and stemming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Streamlit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to make the model available for use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1016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0276-4598-A043-A795-A5C932C58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  <p:pic>
        <p:nvPicPr>
          <p:cNvPr id="2052" name="Picture 4" descr="Create meme &quot;LeBron James memes, lebron james funny face, lebron james face&quot;  - Pictures - Meme-arsenal.com">
            <a:extLst>
              <a:ext uri="{FF2B5EF4-FFF2-40B4-BE49-F238E27FC236}">
                <a16:creationId xmlns:a16="http://schemas.microsoft.com/office/drawing/2014/main" id="{7308E26E-4695-7544-8E56-02E1C4DBE2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60" r="28712" b="2"/>
          <a:stretch/>
        </p:blipFill>
        <p:spPr bwMode="auto">
          <a:xfrm>
            <a:off x="7542685" y="619849"/>
            <a:ext cx="3678469" cy="5618302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465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Problem statement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FF93EB-AA47-B24C-88F5-F85AE884FEB6}"/>
              </a:ext>
            </a:extLst>
          </p:cNvPr>
          <p:cNvSpPr txBox="1"/>
          <p:nvPr/>
        </p:nvSpPr>
        <p:spPr>
          <a:xfrm>
            <a:off x="982085" y="2880440"/>
            <a:ext cx="102246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To Classify posts from two subreddits: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NBA and Soccer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66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Subreddits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99B1E8-111B-8F4B-B78A-6B22B78342B6}"/>
              </a:ext>
            </a:extLst>
          </p:cNvPr>
          <p:cNvSpPr txBox="1"/>
          <p:nvPr/>
        </p:nvSpPr>
        <p:spPr>
          <a:xfrm>
            <a:off x="982085" y="2880440"/>
            <a:ext cx="102246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NBA: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50K post titles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July 26, 2020 – October 8, 2020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Soccer: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50K post titles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July 13, 2020 – October 8, 2020</a:t>
            </a:r>
          </a:p>
          <a:p>
            <a:pPr lvl="1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059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Workflow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B25245-747F-B346-AC80-CE8D96F19706}"/>
              </a:ext>
            </a:extLst>
          </p:cNvPr>
          <p:cNvCxnSpPr/>
          <p:nvPr/>
        </p:nvCxnSpPr>
        <p:spPr>
          <a:xfrm>
            <a:off x="9184891" y="435369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11EBF6-A38F-4D40-9F28-E8AEB360F990}"/>
              </a:ext>
            </a:extLst>
          </p:cNvPr>
          <p:cNvCxnSpPr/>
          <p:nvPr/>
        </p:nvCxnSpPr>
        <p:spPr>
          <a:xfrm>
            <a:off x="7218541" y="435369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FD30CE-6B27-644A-91DE-E3DA30E4ECB9}"/>
              </a:ext>
            </a:extLst>
          </p:cNvPr>
          <p:cNvCxnSpPr/>
          <p:nvPr/>
        </p:nvCxnSpPr>
        <p:spPr>
          <a:xfrm>
            <a:off x="1087282" y="435369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1FF5994-FF2D-CA40-9407-3F9172205215}"/>
              </a:ext>
            </a:extLst>
          </p:cNvPr>
          <p:cNvCxnSpPr/>
          <p:nvPr/>
        </p:nvCxnSpPr>
        <p:spPr>
          <a:xfrm>
            <a:off x="3175967" y="435369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715BC66-3DB4-8F47-8074-93C9CDE48690}"/>
              </a:ext>
            </a:extLst>
          </p:cNvPr>
          <p:cNvCxnSpPr/>
          <p:nvPr/>
        </p:nvCxnSpPr>
        <p:spPr>
          <a:xfrm>
            <a:off x="5176345" y="4353699"/>
            <a:ext cx="1966913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CE68BE2-A791-6F4A-A30F-0C22ABAFFB20}"/>
              </a:ext>
            </a:extLst>
          </p:cNvPr>
          <p:cNvGrpSpPr/>
          <p:nvPr/>
        </p:nvGrpSpPr>
        <p:grpSpPr>
          <a:xfrm>
            <a:off x="1954181" y="2486360"/>
            <a:ext cx="2343632" cy="2353351"/>
            <a:chOff x="1923644" y="2486360"/>
            <a:chExt cx="2343632" cy="235335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6F4FC98-47D8-3A46-98D8-96A2817CD681}"/>
                </a:ext>
              </a:extLst>
            </p:cNvPr>
            <p:cNvGrpSpPr/>
            <p:nvPr/>
          </p:nvGrpSpPr>
          <p:grpSpPr>
            <a:xfrm>
              <a:off x="2985702" y="4248152"/>
              <a:ext cx="211094" cy="211094"/>
              <a:chOff x="3855819" y="4248152"/>
              <a:chExt cx="211094" cy="211094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0270415-821B-B043-8232-D2C588A4D14C}"/>
                  </a:ext>
                </a:extLst>
              </p:cNvPr>
              <p:cNvSpPr/>
              <p:nvPr/>
            </p:nvSpPr>
            <p:spPr>
              <a:xfrm>
                <a:off x="3855819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F9BCB76E-C7FF-7042-992A-E0671AF6066F}"/>
                  </a:ext>
                </a:extLst>
              </p:cNvPr>
              <p:cNvSpPr/>
              <p:nvPr/>
            </p:nvSpPr>
            <p:spPr>
              <a:xfrm>
                <a:off x="3886107" y="4278440"/>
                <a:ext cx="150518" cy="150518"/>
              </a:xfrm>
              <a:prstGeom prst="ellipse">
                <a:avLst/>
              </a:prstGeom>
              <a:solidFill>
                <a:srgbClr val="6CA7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3FD4DEE-0A04-3A4C-8D09-422E1D405BE0}"/>
                </a:ext>
              </a:extLst>
            </p:cNvPr>
            <p:cNvSpPr txBox="1"/>
            <p:nvPr/>
          </p:nvSpPr>
          <p:spPr>
            <a:xfrm>
              <a:off x="1923644" y="4439601"/>
              <a:ext cx="2343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6CA7CA"/>
                  </a:solidFill>
                  <a:latin typeface="Tw Cen MT" panose="020B0602020104020603" pitchFamily="34" charset="0"/>
                </a:rPr>
                <a:t>Data Cleaning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7389F25-A3CE-9440-86D1-292007E6D99D}"/>
                </a:ext>
              </a:extLst>
            </p:cNvPr>
            <p:cNvGrpSpPr/>
            <p:nvPr/>
          </p:nvGrpSpPr>
          <p:grpSpPr>
            <a:xfrm>
              <a:off x="2449313" y="2486360"/>
              <a:ext cx="1275682" cy="1275682"/>
              <a:chOff x="3319430" y="2486360"/>
              <a:chExt cx="1275682" cy="1275682"/>
            </a:xfrm>
          </p:grpSpPr>
          <p:sp>
            <p:nvSpPr>
              <p:cNvPr id="34" name="Teardrop 33">
                <a:extLst>
                  <a:ext uri="{FF2B5EF4-FFF2-40B4-BE49-F238E27FC236}">
                    <a16:creationId xmlns:a16="http://schemas.microsoft.com/office/drawing/2014/main" id="{FCCE81A6-DF67-C546-8BF1-B2335722D945}"/>
                  </a:ext>
                </a:extLst>
              </p:cNvPr>
              <p:cNvSpPr/>
              <p:nvPr/>
            </p:nvSpPr>
            <p:spPr>
              <a:xfrm rot="8100000">
                <a:off x="3319430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6CA7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E149C4B-0B0E-0543-B6EB-F30759D14A91}"/>
                  </a:ext>
                </a:extLst>
              </p:cNvPr>
              <p:cNvSpPr/>
              <p:nvPr/>
            </p:nvSpPr>
            <p:spPr>
              <a:xfrm>
                <a:off x="3513779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B8234C9-40A6-A648-9EA7-32D54FC1E1DF}"/>
                </a:ext>
              </a:extLst>
            </p:cNvPr>
            <p:cNvGrpSpPr/>
            <p:nvPr/>
          </p:nvGrpSpPr>
          <p:grpSpPr>
            <a:xfrm>
              <a:off x="2890841" y="2819480"/>
              <a:ext cx="551333" cy="507405"/>
              <a:chOff x="4031751" y="4596584"/>
              <a:chExt cx="798886" cy="735233"/>
            </a:xfrm>
            <a:solidFill>
              <a:srgbClr val="6CA7CA"/>
            </a:solidFill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4C28057-D00D-BD4C-A7FE-AD2C47DABA9D}"/>
                  </a:ext>
                </a:extLst>
              </p:cNvPr>
              <p:cNvSpPr/>
              <p:nvPr/>
            </p:nvSpPr>
            <p:spPr>
              <a:xfrm rot="13051085" flipV="1">
                <a:off x="4399475" y="5108600"/>
                <a:ext cx="150345" cy="36576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F31E392-ACBE-3A48-801B-9E4CACA3EEE5}"/>
                  </a:ext>
                </a:extLst>
              </p:cNvPr>
              <p:cNvSpPr/>
              <p:nvPr/>
            </p:nvSpPr>
            <p:spPr>
              <a:xfrm rot="10800000" flipV="1">
                <a:off x="4057526" y="5299415"/>
                <a:ext cx="548640" cy="31575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1D7775A-A791-4B41-A97A-6A78A8DE1190}"/>
                  </a:ext>
                </a:extLst>
              </p:cNvPr>
              <p:cNvSpPr/>
              <p:nvPr/>
            </p:nvSpPr>
            <p:spPr>
              <a:xfrm rot="10800000" flipV="1">
                <a:off x="4031751" y="4596584"/>
                <a:ext cx="574415" cy="36576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FA12970-8BC7-3A4D-AFE3-74A2F7058B3A}"/>
                  </a:ext>
                </a:extLst>
              </p:cNvPr>
              <p:cNvSpPr/>
              <p:nvPr/>
            </p:nvSpPr>
            <p:spPr>
              <a:xfrm rot="16200000" flipV="1">
                <a:off x="3681779" y="4950269"/>
                <a:ext cx="731520" cy="31575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Freeform: Shape 36">
                <a:extLst>
                  <a:ext uri="{FF2B5EF4-FFF2-40B4-BE49-F238E27FC236}">
                    <a16:creationId xmlns:a16="http://schemas.microsoft.com/office/drawing/2014/main" id="{D91AE7BD-F472-8F48-94D1-EF17A5D63FB7}"/>
                  </a:ext>
                </a:extLst>
              </p:cNvPr>
              <p:cNvSpPr/>
              <p:nvPr/>
            </p:nvSpPr>
            <p:spPr>
              <a:xfrm rot="16200000" flipV="1">
                <a:off x="4225606" y="4947888"/>
                <a:ext cx="731520" cy="31575"/>
              </a:xfrm>
              <a:custGeom>
                <a:avLst/>
                <a:gdLst>
                  <a:gd name="connsiteX0" fmla="*/ 268433 w 731520"/>
                  <a:gd name="connsiteY0" fmla="*/ 0 h 31575"/>
                  <a:gd name="connsiteX1" fmla="*/ 0 w 731520"/>
                  <a:gd name="connsiteY1" fmla="*/ 0 h 31575"/>
                  <a:gd name="connsiteX2" fmla="*/ 0 w 731520"/>
                  <a:gd name="connsiteY2" fmla="*/ 31575 h 31575"/>
                  <a:gd name="connsiteX3" fmla="*/ 228381 w 731520"/>
                  <a:gd name="connsiteY3" fmla="*/ 31575 h 31575"/>
                  <a:gd name="connsiteX4" fmla="*/ 433864 w 731520"/>
                  <a:gd name="connsiteY4" fmla="*/ 0 h 31575"/>
                  <a:gd name="connsiteX5" fmla="*/ 433611 w 731520"/>
                  <a:gd name="connsiteY5" fmla="*/ 0 h 31575"/>
                  <a:gd name="connsiteX6" fmla="*/ 393560 w 731520"/>
                  <a:gd name="connsiteY6" fmla="*/ 31575 h 31575"/>
                  <a:gd name="connsiteX7" fmla="*/ 393813 w 731520"/>
                  <a:gd name="connsiteY7" fmla="*/ 31575 h 31575"/>
                  <a:gd name="connsiteX8" fmla="*/ 731520 w 731520"/>
                  <a:gd name="connsiteY8" fmla="*/ 31575 h 31575"/>
                  <a:gd name="connsiteX9" fmla="*/ 731520 w 731520"/>
                  <a:gd name="connsiteY9" fmla="*/ 0 h 31575"/>
                  <a:gd name="connsiteX10" fmla="*/ 484866 w 731520"/>
                  <a:gd name="connsiteY10" fmla="*/ 0 h 31575"/>
                  <a:gd name="connsiteX11" fmla="*/ 444814 w 731520"/>
                  <a:gd name="connsiteY11" fmla="*/ 31575 h 3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1520" h="31575">
                    <a:moveTo>
                      <a:pt x="268433" y="0"/>
                    </a:moveTo>
                    <a:lnTo>
                      <a:pt x="0" y="0"/>
                    </a:lnTo>
                    <a:lnTo>
                      <a:pt x="0" y="31575"/>
                    </a:lnTo>
                    <a:lnTo>
                      <a:pt x="228381" y="31575"/>
                    </a:lnTo>
                    <a:close/>
                    <a:moveTo>
                      <a:pt x="433864" y="0"/>
                    </a:moveTo>
                    <a:lnTo>
                      <a:pt x="433611" y="0"/>
                    </a:lnTo>
                    <a:lnTo>
                      <a:pt x="393560" y="31575"/>
                    </a:lnTo>
                    <a:lnTo>
                      <a:pt x="393813" y="31575"/>
                    </a:lnTo>
                    <a:close/>
                    <a:moveTo>
                      <a:pt x="731520" y="31575"/>
                    </a:moveTo>
                    <a:lnTo>
                      <a:pt x="731520" y="0"/>
                    </a:lnTo>
                    <a:lnTo>
                      <a:pt x="484866" y="0"/>
                    </a:lnTo>
                    <a:lnTo>
                      <a:pt x="444814" y="31575"/>
                    </a:lnTo>
                    <a:close/>
                  </a:path>
                </a:pathLst>
              </a:cu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: Rounded Corners 37">
                <a:extLst>
                  <a:ext uri="{FF2B5EF4-FFF2-40B4-BE49-F238E27FC236}">
                    <a16:creationId xmlns:a16="http://schemas.microsoft.com/office/drawing/2014/main" id="{F675177E-A1F5-DE4F-9279-8E8DC7FC5189}"/>
                  </a:ext>
                </a:extLst>
              </p:cNvPr>
              <p:cNvSpPr/>
              <p:nvPr/>
            </p:nvSpPr>
            <p:spPr>
              <a:xfrm rot="5400000">
                <a:off x="4300960" y="4662123"/>
                <a:ext cx="36029" cy="36576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: Rounded Corners 38">
                <a:extLst>
                  <a:ext uri="{FF2B5EF4-FFF2-40B4-BE49-F238E27FC236}">
                    <a16:creationId xmlns:a16="http://schemas.microsoft.com/office/drawing/2014/main" id="{324AC49A-68A8-C54A-BAD0-CAD66BC7C60C}"/>
                  </a:ext>
                </a:extLst>
              </p:cNvPr>
              <p:cNvSpPr/>
              <p:nvPr/>
            </p:nvSpPr>
            <p:spPr>
              <a:xfrm rot="5400000">
                <a:off x="4300960" y="4743581"/>
                <a:ext cx="36029" cy="36576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: Rounded Corners 39">
                <a:extLst>
                  <a:ext uri="{FF2B5EF4-FFF2-40B4-BE49-F238E27FC236}">
                    <a16:creationId xmlns:a16="http://schemas.microsoft.com/office/drawing/2014/main" id="{E5CB813A-5F45-F34A-8A63-94731F167683}"/>
                  </a:ext>
                </a:extLst>
              </p:cNvPr>
              <p:cNvSpPr/>
              <p:nvPr/>
            </p:nvSpPr>
            <p:spPr>
              <a:xfrm rot="5400000">
                <a:off x="4255239" y="4870760"/>
                <a:ext cx="36029" cy="27432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ectangle: Rounded Corners 40">
                <a:extLst>
                  <a:ext uri="{FF2B5EF4-FFF2-40B4-BE49-F238E27FC236}">
                    <a16:creationId xmlns:a16="http://schemas.microsoft.com/office/drawing/2014/main" id="{A6EA4543-C038-EE4D-8D9A-65301B98AD11}"/>
                  </a:ext>
                </a:extLst>
              </p:cNvPr>
              <p:cNvSpPr/>
              <p:nvPr/>
            </p:nvSpPr>
            <p:spPr>
              <a:xfrm rot="5400000">
                <a:off x="4209519" y="5003683"/>
                <a:ext cx="36029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Rectangle: Rounded Corners 41">
                <a:extLst>
                  <a:ext uri="{FF2B5EF4-FFF2-40B4-BE49-F238E27FC236}">
                    <a16:creationId xmlns:a16="http://schemas.microsoft.com/office/drawing/2014/main" id="{2D028856-4CD8-E74C-A0FB-9389E247F2FF}"/>
                  </a:ext>
                </a:extLst>
              </p:cNvPr>
              <p:cNvSpPr/>
              <p:nvPr/>
            </p:nvSpPr>
            <p:spPr>
              <a:xfrm rot="5400000">
                <a:off x="4297629" y="4630281"/>
                <a:ext cx="36029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A1A882B-57F3-6749-988A-F6995D4D0347}"/>
                  </a:ext>
                </a:extLst>
              </p:cNvPr>
              <p:cNvSpPr/>
              <p:nvPr/>
            </p:nvSpPr>
            <p:spPr>
              <a:xfrm rot="18495046" flipV="1">
                <a:off x="4333701" y="4905674"/>
                <a:ext cx="457200" cy="31575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4B10C5D-83EA-0445-846A-DADF3F5AF25B}"/>
                  </a:ext>
                </a:extLst>
              </p:cNvPr>
              <p:cNvSpPr/>
              <p:nvPr/>
            </p:nvSpPr>
            <p:spPr>
              <a:xfrm rot="18495046" flipV="1">
                <a:off x="4427553" y="4978138"/>
                <a:ext cx="457200" cy="31575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BC9EF6E-1B5C-3948-9B7A-73942866FBE4}"/>
                  </a:ext>
                </a:extLst>
              </p:cNvPr>
              <p:cNvSpPr/>
              <p:nvPr/>
            </p:nvSpPr>
            <p:spPr>
              <a:xfrm rot="13051085" flipV="1">
                <a:off x="4680292" y="4753689"/>
                <a:ext cx="150345" cy="36576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BD37027-19BF-EA48-A642-198C72584E98}"/>
                  </a:ext>
                </a:extLst>
              </p:cNvPr>
              <p:cNvSpPr/>
              <p:nvPr/>
            </p:nvSpPr>
            <p:spPr>
              <a:xfrm rot="13051085" flipV="1">
                <a:off x="4630323" y="4817357"/>
                <a:ext cx="150345" cy="36576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BEAD45D-C60E-E84A-9709-DF74F13E46DB}"/>
                  </a:ext>
                </a:extLst>
              </p:cNvPr>
              <p:cNvSpPr/>
              <p:nvPr/>
            </p:nvSpPr>
            <p:spPr>
              <a:xfrm rot="13051085" flipV="1">
                <a:off x="4521535" y="4955959"/>
                <a:ext cx="150345" cy="36576"/>
              </a:xfrm>
              <a:prstGeom prst="rect">
                <a:avLst/>
              </a:pr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Freeform: Shape 47">
                <a:extLst>
                  <a:ext uri="{FF2B5EF4-FFF2-40B4-BE49-F238E27FC236}">
                    <a16:creationId xmlns:a16="http://schemas.microsoft.com/office/drawing/2014/main" id="{4B22939E-3253-E247-A906-FAF2CC9DE191}"/>
                  </a:ext>
                </a:extLst>
              </p:cNvPr>
              <p:cNvSpPr/>
              <p:nvPr/>
            </p:nvSpPr>
            <p:spPr>
              <a:xfrm rot="13071090">
                <a:off x="4344919" y="5123389"/>
                <a:ext cx="150681" cy="147726"/>
              </a:xfrm>
              <a:custGeom>
                <a:avLst/>
                <a:gdLst>
                  <a:gd name="connsiteX0" fmla="*/ 111450 w 150681"/>
                  <a:gd name="connsiteY0" fmla="*/ 125973 h 147726"/>
                  <a:gd name="connsiteX1" fmla="*/ 74897 w 150681"/>
                  <a:gd name="connsiteY1" fmla="*/ 54302 h 147726"/>
                  <a:gd name="connsiteX2" fmla="*/ 38344 w 150681"/>
                  <a:gd name="connsiteY2" fmla="*/ 125973 h 147726"/>
                  <a:gd name="connsiteX3" fmla="*/ 150681 w 150681"/>
                  <a:gd name="connsiteY3" fmla="*/ 147726 h 147726"/>
                  <a:gd name="connsiteX4" fmla="*/ 0 w 150681"/>
                  <a:gd name="connsiteY4" fmla="*/ 147726 h 147726"/>
                  <a:gd name="connsiteX5" fmla="*/ 75341 w 150681"/>
                  <a:gd name="connsiteY5" fmla="*/ 0 h 147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0681" h="147726">
                    <a:moveTo>
                      <a:pt x="111450" y="125973"/>
                    </a:moveTo>
                    <a:lnTo>
                      <a:pt x="74897" y="54302"/>
                    </a:lnTo>
                    <a:lnTo>
                      <a:pt x="38344" y="125973"/>
                    </a:lnTo>
                    <a:close/>
                    <a:moveTo>
                      <a:pt x="150681" y="147726"/>
                    </a:moveTo>
                    <a:lnTo>
                      <a:pt x="0" y="147726"/>
                    </a:lnTo>
                    <a:lnTo>
                      <a:pt x="75341" y="0"/>
                    </a:lnTo>
                    <a:close/>
                  </a:path>
                </a:pathLst>
              </a:custGeom>
              <a:grpFill/>
              <a:ln>
                <a:solidFill>
                  <a:srgbClr val="6CA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79AF103-BC85-754E-A363-6AE8995860B9}"/>
              </a:ext>
            </a:extLst>
          </p:cNvPr>
          <p:cNvGrpSpPr/>
          <p:nvPr/>
        </p:nvGrpSpPr>
        <p:grpSpPr>
          <a:xfrm>
            <a:off x="-130353" y="2486360"/>
            <a:ext cx="2383991" cy="2353351"/>
            <a:chOff x="-236691" y="2486360"/>
            <a:chExt cx="2383991" cy="2353351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69120C3-AF86-DA4F-8E2D-98E50E66EFA1}"/>
                </a:ext>
              </a:extLst>
            </p:cNvPr>
            <p:cNvGrpSpPr/>
            <p:nvPr/>
          </p:nvGrpSpPr>
          <p:grpSpPr>
            <a:xfrm>
              <a:off x="807695" y="4248152"/>
              <a:ext cx="211094" cy="211094"/>
              <a:chOff x="1677812" y="4248152"/>
              <a:chExt cx="211094" cy="211094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F350F1B1-2C30-1949-A69E-6315559AAD32}"/>
                  </a:ext>
                </a:extLst>
              </p:cNvPr>
              <p:cNvSpPr/>
              <p:nvPr/>
            </p:nvSpPr>
            <p:spPr>
              <a:xfrm>
                <a:off x="1677812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75B74F8-D62F-AE4C-BD8E-46E420BFCA22}"/>
                  </a:ext>
                </a:extLst>
              </p:cNvPr>
              <p:cNvSpPr/>
              <p:nvPr/>
            </p:nvSpPr>
            <p:spPr>
              <a:xfrm>
                <a:off x="1708100" y="4278440"/>
                <a:ext cx="150518" cy="150518"/>
              </a:xfrm>
              <a:prstGeom prst="ellipse">
                <a:avLst/>
              </a:prstGeom>
              <a:solidFill>
                <a:srgbClr val="FF60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B777FA8-67ED-4C45-930B-BEFA064B29D8}"/>
                </a:ext>
              </a:extLst>
            </p:cNvPr>
            <p:cNvSpPr txBox="1"/>
            <p:nvPr/>
          </p:nvSpPr>
          <p:spPr>
            <a:xfrm>
              <a:off x="-236691" y="4439601"/>
              <a:ext cx="23839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6056"/>
                  </a:solidFill>
                  <a:latin typeface="Tw Cen MT" panose="020B0602020104020603" pitchFamily="34" charset="0"/>
                </a:rPr>
                <a:t>Data Collection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C7FEDC6-158E-B14A-B944-1442C0EDCF09}"/>
                </a:ext>
              </a:extLst>
            </p:cNvPr>
            <p:cNvGrpSpPr/>
            <p:nvPr/>
          </p:nvGrpSpPr>
          <p:grpSpPr>
            <a:xfrm>
              <a:off x="269993" y="2486360"/>
              <a:ext cx="1275682" cy="1275682"/>
              <a:chOff x="1140110" y="2486360"/>
              <a:chExt cx="1275682" cy="1275682"/>
            </a:xfrm>
          </p:grpSpPr>
          <p:sp>
            <p:nvSpPr>
              <p:cNvPr id="61" name="Teardrop 60">
                <a:extLst>
                  <a:ext uri="{FF2B5EF4-FFF2-40B4-BE49-F238E27FC236}">
                    <a16:creationId xmlns:a16="http://schemas.microsoft.com/office/drawing/2014/main" id="{2F69B1F1-1A56-CF4F-9D67-88DCE32FE1AC}"/>
                  </a:ext>
                </a:extLst>
              </p:cNvPr>
              <p:cNvSpPr/>
              <p:nvPr/>
            </p:nvSpPr>
            <p:spPr>
              <a:xfrm rot="8100000">
                <a:off x="1140110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FF60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9BE267A9-78DC-044B-96D6-867961E16439}"/>
                  </a:ext>
                </a:extLst>
              </p:cNvPr>
              <p:cNvSpPr/>
              <p:nvPr/>
            </p:nvSpPr>
            <p:spPr>
              <a:xfrm>
                <a:off x="1334459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0EFB3E9-B8D3-5648-9A24-A17D55B70624}"/>
                </a:ext>
              </a:extLst>
            </p:cNvPr>
            <p:cNvGrpSpPr/>
            <p:nvPr/>
          </p:nvGrpSpPr>
          <p:grpSpPr>
            <a:xfrm>
              <a:off x="710606" y="2841918"/>
              <a:ext cx="394455" cy="505374"/>
              <a:chOff x="4740487" y="3721380"/>
              <a:chExt cx="678102" cy="868780"/>
            </a:xfrm>
            <a:solidFill>
              <a:srgbClr val="FF0000"/>
            </a:solidFill>
          </p:grpSpPr>
          <p:sp>
            <p:nvSpPr>
              <p:cNvPr id="43" name="Freeform: Shape 193">
                <a:extLst>
                  <a:ext uri="{FF2B5EF4-FFF2-40B4-BE49-F238E27FC236}">
                    <a16:creationId xmlns:a16="http://schemas.microsoft.com/office/drawing/2014/main" id="{6E2AEA10-7713-6C40-8E2D-E3479EAD45B0}"/>
                  </a:ext>
                </a:extLst>
              </p:cNvPr>
              <p:cNvSpPr/>
              <p:nvPr/>
            </p:nvSpPr>
            <p:spPr>
              <a:xfrm rot="16200000" flipV="1">
                <a:off x="4361659" y="4123041"/>
                <a:ext cx="862669" cy="63633"/>
              </a:xfrm>
              <a:custGeom>
                <a:avLst/>
                <a:gdLst>
                  <a:gd name="connsiteX0" fmla="*/ 731520 w 731520"/>
                  <a:gd name="connsiteY0" fmla="*/ 53959 h 53959"/>
                  <a:gd name="connsiteX1" fmla="*/ 731520 w 731520"/>
                  <a:gd name="connsiteY1" fmla="*/ 0 h 53959"/>
                  <a:gd name="connsiteX2" fmla="*/ 0 w 731520"/>
                  <a:gd name="connsiteY2" fmla="*/ 0 h 53959"/>
                  <a:gd name="connsiteX3" fmla="*/ 0 w 731520"/>
                  <a:gd name="connsiteY3" fmla="*/ 53959 h 53959"/>
                  <a:gd name="connsiteX4" fmla="*/ 35552 w 731520"/>
                  <a:gd name="connsiteY4" fmla="*/ 53959 h 53959"/>
                  <a:gd name="connsiteX5" fmla="*/ 43547 w 731520"/>
                  <a:gd name="connsiteY5" fmla="*/ 34658 h 53959"/>
                  <a:gd name="connsiteX6" fmla="*/ 65645 w 731520"/>
                  <a:gd name="connsiteY6" fmla="*/ 25505 h 53959"/>
                  <a:gd name="connsiteX7" fmla="*/ 87742 w 731520"/>
                  <a:gd name="connsiteY7" fmla="*/ 34658 h 53959"/>
                  <a:gd name="connsiteX8" fmla="*/ 95737 w 731520"/>
                  <a:gd name="connsiteY8" fmla="*/ 53959 h 53959"/>
                  <a:gd name="connsiteX9" fmla="*/ 121054 w 731520"/>
                  <a:gd name="connsiteY9" fmla="*/ 53959 h 53959"/>
                  <a:gd name="connsiteX10" fmla="*/ 129242 w 731520"/>
                  <a:gd name="connsiteY10" fmla="*/ 34192 h 53959"/>
                  <a:gd name="connsiteX11" fmla="*/ 151340 w 731520"/>
                  <a:gd name="connsiteY11" fmla="*/ 25039 h 53959"/>
                  <a:gd name="connsiteX12" fmla="*/ 173437 w 731520"/>
                  <a:gd name="connsiteY12" fmla="*/ 34192 h 53959"/>
                  <a:gd name="connsiteX13" fmla="*/ 181625 w 731520"/>
                  <a:gd name="connsiteY13" fmla="*/ 53959 h 53959"/>
                  <a:gd name="connsiteX14" fmla="*/ 206556 w 731520"/>
                  <a:gd name="connsiteY14" fmla="*/ 53959 h 53959"/>
                  <a:gd name="connsiteX15" fmla="*/ 214937 w 731520"/>
                  <a:gd name="connsiteY15" fmla="*/ 33726 h 53959"/>
                  <a:gd name="connsiteX16" fmla="*/ 237035 w 731520"/>
                  <a:gd name="connsiteY16" fmla="*/ 24572 h 53959"/>
                  <a:gd name="connsiteX17" fmla="*/ 259132 w 731520"/>
                  <a:gd name="connsiteY17" fmla="*/ 33726 h 53959"/>
                  <a:gd name="connsiteX18" fmla="*/ 267513 w 731520"/>
                  <a:gd name="connsiteY18" fmla="*/ 53959 h 53959"/>
                  <a:gd name="connsiteX19" fmla="*/ 292058 w 731520"/>
                  <a:gd name="connsiteY19" fmla="*/ 53959 h 53959"/>
                  <a:gd name="connsiteX20" fmla="*/ 300632 w 731520"/>
                  <a:gd name="connsiteY20" fmla="*/ 33260 h 53959"/>
                  <a:gd name="connsiteX21" fmla="*/ 322730 w 731520"/>
                  <a:gd name="connsiteY21" fmla="*/ 24106 h 53959"/>
                  <a:gd name="connsiteX22" fmla="*/ 344827 w 731520"/>
                  <a:gd name="connsiteY22" fmla="*/ 33260 h 53959"/>
                  <a:gd name="connsiteX23" fmla="*/ 353401 w 731520"/>
                  <a:gd name="connsiteY23" fmla="*/ 53959 h 53959"/>
                  <a:gd name="connsiteX24" fmla="*/ 377560 w 731520"/>
                  <a:gd name="connsiteY24" fmla="*/ 53959 h 53959"/>
                  <a:gd name="connsiteX25" fmla="*/ 386327 w 731520"/>
                  <a:gd name="connsiteY25" fmla="*/ 32794 h 53959"/>
                  <a:gd name="connsiteX26" fmla="*/ 408425 w 731520"/>
                  <a:gd name="connsiteY26" fmla="*/ 23640 h 53959"/>
                  <a:gd name="connsiteX27" fmla="*/ 430522 w 731520"/>
                  <a:gd name="connsiteY27" fmla="*/ 32794 h 53959"/>
                  <a:gd name="connsiteX28" fmla="*/ 439289 w 731520"/>
                  <a:gd name="connsiteY28" fmla="*/ 53959 h 53959"/>
                  <a:gd name="connsiteX29" fmla="*/ 463062 w 731520"/>
                  <a:gd name="connsiteY29" fmla="*/ 53959 h 53959"/>
                  <a:gd name="connsiteX30" fmla="*/ 472022 w 731520"/>
                  <a:gd name="connsiteY30" fmla="*/ 32328 h 53959"/>
                  <a:gd name="connsiteX31" fmla="*/ 494120 w 731520"/>
                  <a:gd name="connsiteY31" fmla="*/ 23174 h 53959"/>
                  <a:gd name="connsiteX32" fmla="*/ 516217 w 731520"/>
                  <a:gd name="connsiteY32" fmla="*/ 32328 h 53959"/>
                  <a:gd name="connsiteX33" fmla="*/ 525177 w 731520"/>
                  <a:gd name="connsiteY33" fmla="*/ 53959 h 53959"/>
                  <a:gd name="connsiteX34" fmla="*/ 548564 w 731520"/>
                  <a:gd name="connsiteY34" fmla="*/ 53959 h 53959"/>
                  <a:gd name="connsiteX35" fmla="*/ 557717 w 731520"/>
                  <a:gd name="connsiteY35" fmla="*/ 31862 h 53959"/>
                  <a:gd name="connsiteX36" fmla="*/ 579815 w 731520"/>
                  <a:gd name="connsiteY36" fmla="*/ 22708 h 53959"/>
                  <a:gd name="connsiteX37" fmla="*/ 601912 w 731520"/>
                  <a:gd name="connsiteY37" fmla="*/ 31862 h 53959"/>
                  <a:gd name="connsiteX38" fmla="*/ 611065 w 731520"/>
                  <a:gd name="connsiteY38" fmla="*/ 53959 h 53959"/>
                  <a:gd name="connsiteX39" fmla="*/ 634451 w 731520"/>
                  <a:gd name="connsiteY39" fmla="*/ 53959 h 53959"/>
                  <a:gd name="connsiteX40" fmla="*/ 634259 w 731520"/>
                  <a:gd name="connsiteY40" fmla="*/ 53493 h 53959"/>
                  <a:gd name="connsiteX41" fmla="*/ 665510 w 731520"/>
                  <a:gd name="connsiteY41" fmla="*/ 22242 h 53959"/>
                  <a:gd name="connsiteX42" fmla="*/ 696761 w 731520"/>
                  <a:gd name="connsiteY42" fmla="*/ 53493 h 53959"/>
                  <a:gd name="connsiteX43" fmla="*/ 696568 w 731520"/>
                  <a:gd name="connsiteY43" fmla="*/ 53959 h 53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731520" h="53959">
                    <a:moveTo>
                      <a:pt x="731520" y="53959"/>
                    </a:moveTo>
                    <a:lnTo>
                      <a:pt x="731520" y="0"/>
                    </a:lnTo>
                    <a:lnTo>
                      <a:pt x="0" y="0"/>
                    </a:lnTo>
                    <a:lnTo>
                      <a:pt x="0" y="53959"/>
                    </a:lnTo>
                    <a:lnTo>
                      <a:pt x="35552" y="53959"/>
                    </a:lnTo>
                    <a:lnTo>
                      <a:pt x="43547" y="34658"/>
                    </a:lnTo>
                    <a:cubicBezTo>
                      <a:pt x="49202" y="29003"/>
                      <a:pt x="57015" y="25505"/>
                      <a:pt x="65645" y="25505"/>
                    </a:cubicBezTo>
                    <a:cubicBezTo>
                      <a:pt x="74274" y="25505"/>
                      <a:pt x="82087" y="29003"/>
                      <a:pt x="87742" y="34658"/>
                    </a:cubicBezTo>
                    <a:lnTo>
                      <a:pt x="95737" y="53959"/>
                    </a:lnTo>
                    <a:lnTo>
                      <a:pt x="121054" y="53959"/>
                    </a:lnTo>
                    <a:lnTo>
                      <a:pt x="129242" y="34192"/>
                    </a:lnTo>
                    <a:cubicBezTo>
                      <a:pt x="134897" y="28537"/>
                      <a:pt x="142710" y="25039"/>
                      <a:pt x="151340" y="25039"/>
                    </a:cubicBezTo>
                    <a:cubicBezTo>
                      <a:pt x="159969" y="25039"/>
                      <a:pt x="167782" y="28537"/>
                      <a:pt x="173437" y="34192"/>
                    </a:cubicBezTo>
                    <a:lnTo>
                      <a:pt x="181625" y="53959"/>
                    </a:lnTo>
                    <a:lnTo>
                      <a:pt x="206556" y="53959"/>
                    </a:lnTo>
                    <a:lnTo>
                      <a:pt x="214937" y="33726"/>
                    </a:lnTo>
                    <a:cubicBezTo>
                      <a:pt x="220592" y="28070"/>
                      <a:pt x="228405" y="24572"/>
                      <a:pt x="237035" y="24572"/>
                    </a:cubicBezTo>
                    <a:cubicBezTo>
                      <a:pt x="245664" y="24572"/>
                      <a:pt x="253477" y="28070"/>
                      <a:pt x="259132" y="33726"/>
                    </a:cubicBezTo>
                    <a:lnTo>
                      <a:pt x="267513" y="53959"/>
                    </a:lnTo>
                    <a:lnTo>
                      <a:pt x="292058" y="53959"/>
                    </a:lnTo>
                    <a:lnTo>
                      <a:pt x="300632" y="33260"/>
                    </a:lnTo>
                    <a:cubicBezTo>
                      <a:pt x="306287" y="27604"/>
                      <a:pt x="314100" y="24106"/>
                      <a:pt x="322730" y="24106"/>
                    </a:cubicBezTo>
                    <a:cubicBezTo>
                      <a:pt x="331359" y="24106"/>
                      <a:pt x="339172" y="27604"/>
                      <a:pt x="344827" y="33260"/>
                    </a:cubicBezTo>
                    <a:lnTo>
                      <a:pt x="353401" y="53959"/>
                    </a:lnTo>
                    <a:lnTo>
                      <a:pt x="377560" y="53959"/>
                    </a:lnTo>
                    <a:lnTo>
                      <a:pt x="386327" y="32794"/>
                    </a:lnTo>
                    <a:cubicBezTo>
                      <a:pt x="391982" y="27138"/>
                      <a:pt x="399795" y="23640"/>
                      <a:pt x="408425" y="23640"/>
                    </a:cubicBezTo>
                    <a:cubicBezTo>
                      <a:pt x="417054" y="23640"/>
                      <a:pt x="424867" y="27138"/>
                      <a:pt x="430522" y="32794"/>
                    </a:cubicBezTo>
                    <a:lnTo>
                      <a:pt x="439289" y="53959"/>
                    </a:lnTo>
                    <a:lnTo>
                      <a:pt x="463062" y="53959"/>
                    </a:lnTo>
                    <a:lnTo>
                      <a:pt x="472022" y="32328"/>
                    </a:lnTo>
                    <a:cubicBezTo>
                      <a:pt x="477677" y="26672"/>
                      <a:pt x="485490" y="23174"/>
                      <a:pt x="494120" y="23174"/>
                    </a:cubicBezTo>
                    <a:cubicBezTo>
                      <a:pt x="502749" y="23174"/>
                      <a:pt x="510562" y="26672"/>
                      <a:pt x="516217" y="32328"/>
                    </a:cubicBezTo>
                    <a:lnTo>
                      <a:pt x="525177" y="53959"/>
                    </a:lnTo>
                    <a:lnTo>
                      <a:pt x="548564" y="53959"/>
                    </a:lnTo>
                    <a:lnTo>
                      <a:pt x="557717" y="31862"/>
                    </a:lnTo>
                    <a:cubicBezTo>
                      <a:pt x="563372" y="26206"/>
                      <a:pt x="571185" y="22708"/>
                      <a:pt x="579815" y="22708"/>
                    </a:cubicBezTo>
                    <a:cubicBezTo>
                      <a:pt x="588444" y="22708"/>
                      <a:pt x="596257" y="26206"/>
                      <a:pt x="601912" y="31862"/>
                    </a:cubicBezTo>
                    <a:lnTo>
                      <a:pt x="611065" y="53959"/>
                    </a:lnTo>
                    <a:lnTo>
                      <a:pt x="634451" y="53959"/>
                    </a:lnTo>
                    <a:lnTo>
                      <a:pt x="634259" y="53493"/>
                    </a:lnTo>
                    <a:cubicBezTo>
                      <a:pt x="634259" y="36234"/>
                      <a:pt x="648251" y="22242"/>
                      <a:pt x="665510" y="22242"/>
                    </a:cubicBezTo>
                    <a:cubicBezTo>
                      <a:pt x="682769" y="22242"/>
                      <a:pt x="696761" y="36234"/>
                      <a:pt x="696761" y="53493"/>
                    </a:cubicBezTo>
                    <a:lnTo>
                      <a:pt x="696568" y="53959"/>
                    </a:lnTo>
                    <a:close/>
                  </a:path>
                </a:pathLst>
              </a:cu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008324A-E3B0-A945-929B-447B1DEA4CF9}"/>
                  </a:ext>
                </a:extLst>
              </p:cNvPr>
              <p:cNvSpPr/>
              <p:nvPr/>
            </p:nvSpPr>
            <p:spPr>
              <a:xfrm rot="16200000" flipV="1">
                <a:off x="4966010" y="4136421"/>
                <a:ext cx="862669" cy="42488"/>
              </a:xfrm>
              <a:prstGeom prst="rect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333A4BC-E2F9-4547-A246-33FC375998A1}"/>
                  </a:ext>
                </a:extLst>
              </p:cNvPr>
              <p:cNvSpPr/>
              <p:nvPr/>
            </p:nvSpPr>
            <p:spPr>
              <a:xfrm rot="10800000" flipV="1">
                <a:off x="4767189" y="3721380"/>
                <a:ext cx="647002" cy="43133"/>
              </a:xfrm>
              <a:prstGeom prst="rect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D7CFA0E-4FC6-3744-9CD6-DA13A3CA292E}"/>
                  </a:ext>
                </a:extLst>
              </p:cNvPr>
              <p:cNvSpPr/>
              <p:nvPr/>
            </p:nvSpPr>
            <p:spPr>
              <a:xfrm rot="10800000" flipV="1">
                <a:off x="4764381" y="4547672"/>
                <a:ext cx="647002" cy="42488"/>
              </a:xfrm>
              <a:prstGeom prst="rect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: Rounded Corners 197">
                <a:extLst>
                  <a:ext uri="{FF2B5EF4-FFF2-40B4-BE49-F238E27FC236}">
                    <a16:creationId xmlns:a16="http://schemas.microsoft.com/office/drawing/2014/main" id="{900AA2F2-CA23-F745-8960-484FA96544F6}"/>
                  </a:ext>
                </a:extLst>
              </p:cNvPr>
              <p:cNvSpPr/>
              <p:nvPr/>
            </p:nvSpPr>
            <p:spPr>
              <a:xfrm rot="5400000">
                <a:off x="5076826" y="3759297"/>
                <a:ext cx="42488" cy="37741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Rectangle: Rounded Corners 198">
                <a:extLst>
                  <a:ext uri="{FF2B5EF4-FFF2-40B4-BE49-F238E27FC236}">
                    <a16:creationId xmlns:a16="http://schemas.microsoft.com/office/drawing/2014/main" id="{E6686015-4720-7E40-9752-E23AAA611816}"/>
                  </a:ext>
                </a:extLst>
              </p:cNvPr>
              <p:cNvSpPr/>
              <p:nvPr/>
            </p:nvSpPr>
            <p:spPr>
              <a:xfrm rot="5400000">
                <a:off x="5076826" y="3844765"/>
                <a:ext cx="42488" cy="37741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Rectangle: Rounded Corners 199">
                <a:extLst>
                  <a:ext uri="{FF2B5EF4-FFF2-40B4-BE49-F238E27FC236}">
                    <a16:creationId xmlns:a16="http://schemas.microsoft.com/office/drawing/2014/main" id="{4270F548-30F8-A045-967D-C185C4EF284A}"/>
                  </a:ext>
                </a:extLst>
              </p:cNvPr>
              <p:cNvSpPr/>
              <p:nvPr/>
            </p:nvSpPr>
            <p:spPr>
              <a:xfrm rot="5400000">
                <a:off x="5076826" y="3930234"/>
                <a:ext cx="42488" cy="37741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Rectangle: Rounded Corners 200">
                <a:extLst>
                  <a:ext uri="{FF2B5EF4-FFF2-40B4-BE49-F238E27FC236}">
                    <a16:creationId xmlns:a16="http://schemas.microsoft.com/office/drawing/2014/main" id="{0A44C981-1E19-4A4C-A08B-61260B9044F4}"/>
                  </a:ext>
                </a:extLst>
              </p:cNvPr>
              <p:cNvSpPr/>
              <p:nvPr/>
            </p:nvSpPr>
            <p:spPr>
              <a:xfrm rot="5400000">
                <a:off x="5076826" y="4015702"/>
                <a:ext cx="42488" cy="37741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Rectangle: Rounded Corners 201">
                <a:extLst>
                  <a:ext uri="{FF2B5EF4-FFF2-40B4-BE49-F238E27FC236}">
                    <a16:creationId xmlns:a16="http://schemas.microsoft.com/office/drawing/2014/main" id="{5BC2D0D2-60D9-B246-A673-7FB8264C1B3E}"/>
                  </a:ext>
                </a:extLst>
              </p:cNvPr>
              <p:cNvSpPr/>
              <p:nvPr/>
            </p:nvSpPr>
            <p:spPr>
              <a:xfrm rot="5400000">
                <a:off x="5076826" y="4101171"/>
                <a:ext cx="42488" cy="37741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Rectangle: Rounded Corners 202">
                <a:extLst>
                  <a:ext uri="{FF2B5EF4-FFF2-40B4-BE49-F238E27FC236}">
                    <a16:creationId xmlns:a16="http://schemas.microsoft.com/office/drawing/2014/main" id="{6BF4B4A0-0132-6A4C-BC6D-B096B6DE08B2}"/>
                  </a:ext>
                </a:extLst>
              </p:cNvPr>
              <p:cNvSpPr/>
              <p:nvPr/>
            </p:nvSpPr>
            <p:spPr>
              <a:xfrm rot="5400000">
                <a:off x="5023348" y="4238188"/>
                <a:ext cx="42488" cy="274320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84553884-FB76-244B-A47C-9034A19E83F5}"/>
                  </a:ext>
                </a:extLst>
              </p:cNvPr>
              <p:cNvSpPr/>
              <p:nvPr/>
            </p:nvSpPr>
            <p:spPr>
              <a:xfrm>
                <a:off x="4740487" y="3778184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78C79E38-2514-4442-B85C-0F4D44F7A2C9}"/>
                  </a:ext>
                </a:extLst>
              </p:cNvPr>
              <p:cNvSpPr/>
              <p:nvPr/>
            </p:nvSpPr>
            <p:spPr>
              <a:xfrm>
                <a:off x="4740487" y="3879709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81A0D7C5-30F7-C34C-8974-6D0446B392C6}"/>
                  </a:ext>
                </a:extLst>
              </p:cNvPr>
              <p:cNvSpPr/>
              <p:nvPr/>
            </p:nvSpPr>
            <p:spPr>
              <a:xfrm>
                <a:off x="4740487" y="3980011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3B696FF4-7062-8645-894C-129621023BCA}"/>
                  </a:ext>
                </a:extLst>
              </p:cNvPr>
              <p:cNvSpPr/>
              <p:nvPr/>
            </p:nvSpPr>
            <p:spPr>
              <a:xfrm>
                <a:off x="4740487" y="4082390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216FAA18-E01E-764A-89D4-4AD834E91890}"/>
                  </a:ext>
                </a:extLst>
              </p:cNvPr>
              <p:cNvSpPr/>
              <p:nvPr/>
            </p:nvSpPr>
            <p:spPr>
              <a:xfrm>
                <a:off x="4740487" y="4182521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DACBC9C-9301-5141-A211-91A97D297B6C}"/>
                  </a:ext>
                </a:extLst>
              </p:cNvPr>
              <p:cNvSpPr/>
              <p:nvPr/>
            </p:nvSpPr>
            <p:spPr>
              <a:xfrm>
                <a:off x="4740487" y="4283434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BC20CE6E-C58D-3E49-9110-2D6378BF9270}"/>
                  </a:ext>
                </a:extLst>
              </p:cNvPr>
              <p:cNvSpPr/>
              <p:nvPr/>
            </p:nvSpPr>
            <p:spPr>
              <a:xfrm>
                <a:off x="4740487" y="4383521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CB75D807-0F17-7F4F-A4C3-5752C7449E2C}"/>
                  </a:ext>
                </a:extLst>
              </p:cNvPr>
              <p:cNvSpPr/>
              <p:nvPr/>
            </p:nvSpPr>
            <p:spPr>
              <a:xfrm>
                <a:off x="4740487" y="4486698"/>
                <a:ext cx="45720" cy="45720"/>
              </a:xfrm>
              <a:prstGeom prst="ellipse">
                <a:avLst/>
              </a:prstGeom>
              <a:grp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0196D67-7071-8744-866D-D0858777ACD8}"/>
              </a:ext>
            </a:extLst>
          </p:cNvPr>
          <p:cNvGrpSpPr/>
          <p:nvPr/>
        </p:nvGrpSpPr>
        <p:grpSpPr>
          <a:xfrm>
            <a:off x="3998356" y="2486360"/>
            <a:ext cx="2289049" cy="2353351"/>
            <a:chOff x="4119458" y="2486360"/>
            <a:chExt cx="2289049" cy="235335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7020B96-4441-D644-A076-265FEA2E3FFE}"/>
                </a:ext>
              </a:extLst>
            </p:cNvPr>
            <p:cNvGrpSpPr/>
            <p:nvPr/>
          </p:nvGrpSpPr>
          <p:grpSpPr>
            <a:xfrm>
              <a:off x="5103133" y="4248152"/>
              <a:ext cx="211094" cy="211094"/>
              <a:chOff x="5973250" y="4248152"/>
              <a:chExt cx="211094" cy="211094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2B0C4C13-B257-034F-9C34-624926811927}"/>
                  </a:ext>
                </a:extLst>
              </p:cNvPr>
              <p:cNvSpPr/>
              <p:nvPr/>
            </p:nvSpPr>
            <p:spPr>
              <a:xfrm>
                <a:off x="5973250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94708E7-C6F2-1347-BC8B-426E2C1CEA7E}"/>
                  </a:ext>
                </a:extLst>
              </p:cNvPr>
              <p:cNvSpPr/>
              <p:nvPr/>
            </p:nvSpPr>
            <p:spPr>
              <a:xfrm>
                <a:off x="6003538" y="4278440"/>
                <a:ext cx="150518" cy="15051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8D368BA5-E81C-764A-8251-B2D4FEB0DB6A}"/>
                </a:ext>
              </a:extLst>
            </p:cNvPr>
            <p:cNvSpPr txBox="1"/>
            <p:nvPr/>
          </p:nvSpPr>
          <p:spPr>
            <a:xfrm>
              <a:off x="4119458" y="4439601"/>
              <a:ext cx="2289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6"/>
                  </a:solidFill>
                  <a:latin typeface="Tw Cen MT" panose="020B0602020104020603" pitchFamily="34" charset="0"/>
                </a:rPr>
                <a:t>Visualization</a:t>
              </a: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1929D873-01A2-574C-BC49-A7FA0EDD8F38}"/>
                </a:ext>
              </a:extLst>
            </p:cNvPr>
            <p:cNvGrpSpPr/>
            <p:nvPr/>
          </p:nvGrpSpPr>
          <p:grpSpPr>
            <a:xfrm>
              <a:off x="4560054" y="2486360"/>
              <a:ext cx="1275682" cy="1275682"/>
              <a:chOff x="5430171" y="2486360"/>
              <a:chExt cx="1275682" cy="1275682"/>
            </a:xfrm>
          </p:grpSpPr>
          <p:sp>
            <p:nvSpPr>
              <p:cNvPr id="94" name="Teardrop 93">
                <a:extLst>
                  <a:ext uri="{FF2B5EF4-FFF2-40B4-BE49-F238E27FC236}">
                    <a16:creationId xmlns:a16="http://schemas.microsoft.com/office/drawing/2014/main" id="{1C90A4A5-9538-D844-8C2F-CFC519F9C8F2}"/>
                  </a:ext>
                </a:extLst>
              </p:cNvPr>
              <p:cNvSpPr/>
              <p:nvPr/>
            </p:nvSpPr>
            <p:spPr>
              <a:xfrm rot="8100000">
                <a:off x="5430171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5725FCEA-91CF-8048-96FF-28F74A15A3A7}"/>
                  </a:ext>
                </a:extLst>
              </p:cNvPr>
              <p:cNvSpPr/>
              <p:nvPr/>
            </p:nvSpPr>
            <p:spPr>
              <a:xfrm>
                <a:off x="5624520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91F2EE6-4F09-964F-A2F0-F17B00444532}"/>
                </a:ext>
              </a:extLst>
            </p:cNvPr>
            <p:cNvGrpSpPr/>
            <p:nvPr/>
          </p:nvGrpSpPr>
          <p:grpSpPr>
            <a:xfrm>
              <a:off x="4919007" y="2873897"/>
              <a:ext cx="557776" cy="555103"/>
              <a:chOff x="6083218" y="3718260"/>
              <a:chExt cx="922086" cy="917668"/>
            </a:xfrm>
            <a:solidFill>
              <a:srgbClr val="FFC000"/>
            </a:solidFill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5F9483DB-EC68-3741-B279-41CB9C5725DA}"/>
                  </a:ext>
                </a:extLst>
              </p:cNvPr>
              <p:cNvSpPr/>
              <p:nvPr/>
            </p:nvSpPr>
            <p:spPr>
              <a:xfrm rot="16200000" flipV="1">
                <a:off x="6689759" y="4042243"/>
                <a:ext cx="494558" cy="27475"/>
              </a:xfrm>
              <a:prstGeom prst="rect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0BAF4A00-4CC9-AE45-90F9-13B4BB63706B}"/>
                  </a:ext>
                </a:extLst>
              </p:cNvPr>
              <p:cNvSpPr/>
              <p:nvPr/>
            </p:nvSpPr>
            <p:spPr>
              <a:xfrm rot="16200000" flipV="1">
                <a:off x="5897471" y="4042243"/>
                <a:ext cx="494558" cy="27475"/>
              </a:xfrm>
              <a:prstGeom prst="rect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2" name="Freeform: Shape 113">
                <a:extLst>
                  <a:ext uri="{FF2B5EF4-FFF2-40B4-BE49-F238E27FC236}">
                    <a16:creationId xmlns:a16="http://schemas.microsoft.com/office/drawing/2014/main" id="{70593358-633A-8E44-834F-F229B1E890EB}"/>
                  </a:ext>
                </a:extLst>
              </p:cNvPr>
              <p:cNvSpPr/>
              <p:nvPr/>
            </p:nvSpPr>
            <p:spPr>
              <a:xfrm>
                <a:off x="6083218" y="3718260"/>
                <a:ext cx="922086" cy="108181"/>
              </a:xfrm>
              <a:custGeom>
                <a:avLst/>
                <a:gdLst>
                  <a:gd name="connsiteX0" fmla="*/ 68136 w 1534381"/>
                  <a:gd name="connsiteY0" fmla="*/ 41478 h 203276"/>
                  <a:gd name="connsiteX1" fmla="*/ 42444 w 1534381"/>
                  <a:gd name="connsiteY1" fmla="*/ 67170 h 203276"/>
                  <a:gd name="connsiteX2" fmla="*/ 42444 w 1534381"/>
                  <a:gd name="connsiteY2" fmla="*/ 136106 h 203276"/>
                  <a:gd name="connsiteX3" fmla="*/ 68136 w 1534381"/>
                  <a:gd name="connsiteY3" fmla="*/ 161798 h 203276"/>
                  <a:gd name="connsiteX4" fmla="*/ 1466245 w 1534381"/>
                  <a:gd name="connsiteY4" fmla="*/ 161798 h 203276"/>
                  <a:gd name="connsiteX5" fmla="*/ 1491937 w 1534381"/>
                  <a:gd name="connsiteY5" fmla="*/ 136106 h 203276"/>
                  <a:gd name="connsiteX6" fmla="*/ 1491937 w 1534381"/>
                  <a:gd name="connsiteY6" fmla="*/ 67170 h 203276"/>
                  <a:gd name="connsiteX7" fmla="*/ 1466245 w 1534381"/>
                  <a:gd name="connsiteY7" fmla="*/ 41478 h 203276"/>
                  <a:gd name="connsiteX8" fmla="*/ 43406 w 1534381"/>
                  <a:gd name="connsiteY8" fmla="*/ 0 h 203276"/>
                  <a:gd name="connsiteX9" fmla="*/ 1490975 w 1534381"/>
                  <a:gd name="connsiteY9" fmla="*/ 0 h 203276"/>
                  <a:gd name="connsiteX10" fmla="*/ 1534381 w 1534381"/>
                  <a:gd name="connsiteY10" fmla="*/ 43406 h 203276"/>
                  <a:gd name="connsiteX11" fmla="*/ 1534381 w 1534381"/>
                  <a:gd name="connsiteY11" fmla="*/ 159870 h 203276"/>
                  <a:gd name="connsiteX12" fmla="*/ 1490975 w 1534381"/>
                  <a:gd name="connsiteY12" fmla="*/ 203276 h 203276"/>
                  <a:gd name="connsiteX13" fmla="*/ 43406 w 1534381"/>
                  <a:gd name="connsiteY13" fmla="*/ 203276 h 203276"/>
                  <a:gd name="connsiteX14" fmla="*/ 0 w 1534381"/>
                  <a:gd name="connsiteY14" fmla="*/ 159870 h 203276"/>
                  <a:gd name="connsiteX15" fmla="*/ 0 w 1534381"/>
                  <a:gd name="connsiteY15" fmla="*/ 43406 h 203276"/>
                  <a:gd name="connsiteX16" fmla="*/ 43406 w 1534381"/>
                  <a:gd name="connsiteY16" fmla="*/ 0 h 203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534381" h="203276">
                    <a:moveTo>
                      <a:pt x="68136" y="41478"/>
                    </a:moveTo>
                    <a:cubicBezTo>
                      <a:pt x="53947" y="41478"/>
                      <a:pt x="42444" y="52981"/>
                      <a:pt x="42444" y="67170"/>
                    </a:cubicBezTo>
                    <a:lnTo>
                      <a:pt x="42444" y="136106"/>
                    </a:lnTo>
                    <a:cubicBezTo>
                      <a:pt x="42444" y="150295"/>
                      <a:pt x="53947" y="161798"/>
                      <a:pt x="68136" y="161798"/>
                    </a:cubicBezTo>
                    <a:lnTo>
                      <a:pt x="1466245" y="161798"/>
                    </a:lnTo>
                    <a:cubicBezTo>
                      <a:pt x="1480434" y="161798"/>
                      <a:pt x="1491937" y="150295"/>
                      <a:pt x="1491937" y="136106"/>
                    </a:cubicBezTo>
                    <a:lnTo>
                      <a:pt x="1491937" y="67170"/>
                    </a:lnTo>
                    <a:cubicBezTo>
                      <a:pt x="1491937" y="52981"/>
                      <a:pt x="1480434" y="41478"/>
                      <a:pt x="1466245" y="41478"/>
                    </a:cubicBezTo>
                    <a:close/>
                    <a:moveTo>
                      <a:pt x="43406" y="0"/>
                    </a:moveTo>
                    <a:lnTo>
                      <a:pt x="1490975" y="0"/>
                    </a:lnTo>
                    <a:cubicBezTo>
                      <a:pt x="1514947" y="0"/>
                      <a:pt x="1534381" y="19434"/>
                      <a:pt x="1534381" y="43406"/>
                    </a:cubicBezTo>
                    <a:lnTo>
                      <a:pt x="1534381" y="159870"/>
                    </a:lnTo>
                    <a:cubicBezTo>
                      <a:pt x="1534381" y="183842"/>
                      <a:pt x="1514947" y="203276"/>
                      <a:pt x="1490975" y="203276"/>
                    </a:cubicBezTo>
                    <a:lnTo>
                      <a:pt x="43406" y="203276"/>
                    </a:lnTo>
                    <a:cubicBezTo>
                      <a:pt x="19434" y="203276"/>
                      <a:pt x="0" y="183842"/>
                      <a:pt x="0" y="159870"/>
                    </a:cubicBezTo>
                    <a:lnTo>
                      <a:pt x="0" y="43406"/>
                    </a:lnTo>
                    <a:cubicBezTo>
                      <a:pt x="0" y="19434"/>
                      <a:pt x="19434" y="0"/>
                      <a:pt x="43406" y="0"/>
                    </a:cubicBezTo>
                    <a:close/>
                  </a:path>
                </a:pathLst>
              </a:cu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114">
                <a:extLst>
                  <a:ext uri="{FF2B5EF4-FFF2-40B4-BE49-F238E27FC236}">
                    <a16:creationId xmlns:a16="http://schemas.microsoft.com/office/drawing/2014/main" id="{A55030E3-4BEE-7F49-8C7D-B18ECD34C02C}"/>
                  </a:ext>
                </a:extLst>
              </p:cNvPr>
              <p:cNvSpPr/>
              <p:nvPr/>
            </p:nvSpPr>
            <p:spPr>
              <a:xfrm>
                <a:off x="6083218" y="4298299"/>
                <a:ext cx="922086" cy="97145"/>
              </a:xfrm>
              <a:custGeom>
                <a:avLst/>
                <a:gdLst>
                  <a:gd name="connsiteX0" fmla="*/ 68136 w 1534381"/>
                  <a:gd name="connsiteY0" fmla="*/ 41478 h 203276"/>
                  <a:gd name="connsiteX1" fmla="*/ 42444 w 1534381"/>
                  <a:gd name="connsiteY1" fmla="*/ 67170 h 203276"/>
                  <a:gd name="connsiteX2" fmla="*/ 42444 w 1534381"/>
                  <a:gd name="connsiteY2" fmla="*/ 136106 h 203276"/>
                  <a:gd name="connsiteX3" fmla="*/ 68136 w 1534381"/>
                  <a:gd name="connsiteY3" fmla="*/ 161798 h 203276"/>
                  <a:gd name="connsiteX4" fmla="*/ 1466245 w 1534381"/>
                  <a:gd name="connsiteY4" fmla="*/ 161798 h 203276"/>
                  <a:gd name="connsiteX5" fmla="*/ 1491937 w 1534381"/>
                  <a:gd name="connsiteY5" fmla="*/ 136106 h 203276"/>
                  <a:gd name="connsiteX6" fmla="*/ 1491937 w 1534381"/>
                  <a:gd name="connsiteY6" fmla="*/ 67170 h 203276"/>
                  <a:gd name="connsiteX7" fmla="*/ 1466245 w 1534381"/>
                  <a:gd name="connsiteY7" fmla="*/ 41478 h 203276"/>
                  <a:gd name="connsiteX8" fmla="*/ 43406 w 1534381"/>
                  <a:gd name="connsiteY8" fmla="*/ 0 h 203276"/>
                  <a:gd name="connsiteX9" fmla="*/ 1490975 w 1534381"/>
                  <a:gd name="connsiteY9" fmla="*/ 0 h 203276"/>
                  <a:gd name="connsiteX10" fmla="*/ 1534381 w 1534381"/>
                  <a:gd name="connsiteY10" fmla="*/ 43406 h 203276"/>
                  <a:gd name="connsiteX11" fmla="*/ 1534381 w 1534381"/>
                  <a:gd name="connsiteY11" fmla="*/ 159870 h 203276"/>
                  <a:gd name="connsiteX12" fmla="*/ 1490975 w 1534381"/>
                  <a:gd name="connsiteY12" fmla="*/ 203276 h 203276"/>
                  <a:gd name="connsiteX13" fmla="*/ 43406 w 1534381"/>
                  <a:gd name="connsiteY13" fmla="*/ 203276 h 203276"/>
                  <a:gd name="connsiteX14" fmla="*/ 0 w 1534381"/>
                  <a:gd name="connsiteY14" fmla="*/ 159870 h 203276"/>
                  <a:gd name="connsiteX15" fmla="*/ 0 w 1534381"/>
                  <a:gd name="connsiteY15" fmla="*/ 43406 h 203276"/>
                  <a:gd name="connsiteX16" fmla="*/ 43406 w 1534381"/>
                  <a:gd name="connsiteY16" fmla="*/ 0 h 203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534381" h="203276">
                    <a:moveTo>
                      <a:pt x="68136" y="41478"/>
                    </a:moveTo>
                    <a:cubicBezTo>
                      <a:pt x="53947" y="41478"/>
                      <a:pt x="42444" y="52981"/>
                      <a:pt x="42444" y="67170"/>
                    </a:cubicBezTo>
                    <a:lnTo>
                      <a:pt x="42444" y="136106"/>
                    </a:lnTo>
                    <a:cubicBezTo>
                      <a:pt x="42444" y="150295"/>
                      <a:pt x="53947" y="161798"/>
                      <a:pt x="68136" y="161798"/>
                    </a:cubicBezTo>
                    <a:lnTo>
                      <a:pt x="1466245" y="161798"/>
                    </a:lnTo>
                    <a:cubicBezTo>
                      <a:pt x="1480434" y="161798"/>
                      <a:pt x="1491937" y="150295"/>
                      <a:pt x="1491937" y="136106"/>
                    </a:cubicBezTo>
                    <a:lnTo>
                      <a:pt x="1491937" y="67170"/>
                    </a:lnTo>
                    <a:cubicBezTo>
                      <a:pt x="1491937" y="52981"/>
                      <a:pt x="1480434" y="41478"/>
                      <a:pt x="1466245" y="41478"/>
                    </a:cubicBezTo>
                    <a:close/>
                    <a:moveTo>
                      <a:pt x="43406" y="0"/>
                    </a:moveTo>
                    <a:lnTo>
                      <a:pt x="1490975" y="0"/>
                    </a:lnTo>
                    <a:cubicBezTo>
                      <a:pt x="1514947" y="0"/>
                      <a:pt x="1534381" y="19434"/>
                      <a:pt x="1534381" y="43406"/>
                    </a:cubicBezTo>
                    <a:lnTo>
                      <a:pt x="1534381" y="159870"/>
                    </a:lnTo>
                    <a:cubicBezTo>
                      <a:pt x="1534381" y="183842"/>
                      <a:pt x="1514947" y="203276"/>
                      <a:pt x="1490975" y="203276"/>
                    </a:cubicBezTo>
                    <a:lnTo>
                      <a:pt x="43406" y="203276"/>
                    </a:lnTo>
                    <a:cubicBezTo>
                      <a:pt x="19434" y="203276"/>
                      <a:pt x="0" y="183842"/>
                      <a:pt x="0" y="159870"/>
                    </a:cubicBezTo>
                    <a:lnTo>
                      <a:pt x="0" y="43406"/>
                    </a:lnTo>
                    <a:cubicBezTo>
                      <a:pt x="0" y="19434"/>
                      <a:pt x="19434" y="0"/>
                      <a:pt x="43406" y="0"/>
                    </a:cubicBezTo>
                    <a:close/>
                  </a:path>
                </a:pathLst>
              </a:cu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: Rounded Corners 115">
                <a:extLst>
                  <a:ext uri="{FF2B5EF4-FFF2-40B4-BE49-F238E27FC236}">
                    <a16:creationId xmlns:a16="http://schemas.microsoft.com/office/drawing/2014/main" id="{9BA9A447-326D-844C-90E4-2BB2912F51F8}"/>
                  </a:ext>
                </a:extLst>
              </p:cNvPr>
              <p:cNvSpPr/>
              <p:nvPr/>
            </p:nvSpPr>
            <p:spPr>
              <a:xfrm rot="12793902">
                <a:off x="6461271" y="4356529"/>
                <a:ext cx="27475" cy="274755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Rectangle: Rounded Corners 116">
                <a:extLst>
                  <a:ext uri="{FF2B5EF4-FFF2-40B4-BE49-F238E27FC236}">
                    <a16:creationId xmlns:a16="http://schemas.microsoft.com/office/drawing/2014/main" id="{094D0AFC-5EDD-9D48-9E48-274287151A09}"/>
                  </a:ext>
                </a:extLst>
              </p:cNvPr>
              <p:cNvSpPr/>
              <p:nvPr/>
            </p:nvSpPr>
            <p:spPr>
              <a:xfrm rot="8503819">
                <a:off x="6619170" y="4361173"/>
                <a:ext cx="27475" cy="274755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04BFB617-C180-3F40-B616-5354D4EE9D14}"/>
                  </a:ext>
                </a:extLst>
              </p:cNvPr>
              <p:cNvGrpSpPr/>
              <p:nvPr/>
            </p:nvGrpSpPr>
            <p:grpSpPr>
              <a:xfrm>
                <a:off x="6256372" y="3935579"/>
                <a:ext cx="563988" cy="265444"/>
                <a:chOff x="6256372" y="3935579"/>
                <a:chExt cx="563988" cy="265444"/>
              </a:xfrm>
              <a:grpFill/>
            </p:grpSpPr>
            <p:sp>
              <p:nvSpPr>
                <p:cNvPr id="78" name="Rectangle: Rounded Corners 119">
                  <a:extLst>
                    <a:ext uri="{FF2B5EF4-FFF2-40B4-BE49-F238E27FC236}">
                      <a16:creationId xmlns:a16="http://schemas.microsoft.com/office/drawing/2014/main" id="{7BCC4D4D-F2EA-E642-AF31-156F9F54B784}"/>
                    </a:ext>
                  </a:extLst>
                </p:cNvPr>
                <p:cNvSpPr/>
                <p:nvPr/>
              </p:nvSpPr>
              <p:spPr>
                <a:xfrm rot="5400000">
                  <a:off x="6281299" y="4088427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: Rounded Corners 120">
                  <a:extLst>
                    <a:ext uri="{FF2B5EF4-FFF2-40B4-BE49-F238E27FC236}">
                      <a16:creationId xmlns:a16="http://schemas.microsoft.com/office/drawing/2014/main" id="{BDF4C766-13CF-9849-98F6-FC993B9283AE}"/>
                    </a:ext>
                  </a:extLst>
                </p:cNvPr>
                <p:cNvSpPr/>
                <p:nvPr/>
              </p:nvSpPr>
              <p:spPr>
                <a:xfrm rot="5400000">
                  <a:off x="6281299" y="4143679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0" name="Rectangle: Rounded Corners 121">
                  <a:extLst>
                    <a:ext uri="{FF2B5EF4-FFF2-40B4-BE49-F238E27FC236}">
                      <a16:creationId xmlns:a16="http://schemas.microsoft.com/office/drawing/2014/main" id="{43F6E564-AF57-D24F-BBF7-0CED9920E2FE}"/>
                    </a:ext>
                  </a:extLst>
                </p:cNvPr>
                <p:cNvSpPr/>
                <p:nvPr/>
              </p:nvSpPr>
              <p:spPr>
                <a:xfrm rot="5400000">
                  <a:off x="6448531" y="4080860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1" name="Rectangle: Rounded Corners 122">
                  <a:extLst>
                    <a:ext uri="{FF2B5EF4-FFF2-40B4-BE49-F238E27FC236}">
                      <a16:creationId xmlns:a16="http://schemas.microsoft.com/office/drawing/2014/main" id="{E568F3FC-814C-6245-9174-307B3136A8C8}"/>
                    </a:ext>
                  </a:extLst>
                </p:cNvPr>
                <p:cNvSpPr/>
                <p:nvPr/>
              </p:nvSpPr>
              <p:spPr>
                <a:xfrm rot="5400000">
                  <a:off x="6448531" y="4138397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2" name="Rectangle: Rounded Corners 123">
                  <a:extLst>
                    <a:ext uri="{FF2B5EF4-FFF2-40B4-BE49-F238E27FC236}">
                      <a16:creationId xmlns:a16="http://schemas.microsoft.com/office/drawing/2014/main" id="{BBE7B89B-C9DA-974C-9CA1-E39A17ECEE40}"/>
                    </a:ext>
                  </a:extLst>
                </p:cNvPr>
                <p:cNvSpPr/>
                <p:nvPr/>
              </p:nvSpPr>
              <p:spPr>
                <a:xfrm rot="5400000">
                  <a:off x="6448531" y="4023990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3" name="Rectangle: Rounded Corners 124">
                  <a:extLst>
                    <a:ext uri="{FF2B5EF4-FFF2-40B4-BE49-F238E27FC236}">
                      <a16:creationId xmlns:a16="http://schemas.microsoft.com/office/drawing/2014/main" id="{91715D51-52E1-224C-8562-14C9653812CC}"/>
                    </a:ext>
                  </a:extLst>
                </p:cNvPr>
                <p:cNvSpPr/>
                <p:nvPr/>
              </p:nvSpPr>
              <p:spPr>
                <a:xfrm rot="5400000">
                  <a:off x="6608681" y="4080861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: Rounded Corners 125">
                  <a:extLst>
                    <a:ext uri="{FF2B5EF4-FFF2-40B4-BE49-F238E27FC236}">
                      <a16:creationId xmlns:a16="http://schemas.microsoft.com/office/drawing/2014/main" id="{D9ED0D75-010D-E74E-B310-037E9F9E5DD1}"/>
                    </a:ext>
                  </a:extLst>
                </p:cNvPr>
                <p:cNvSpPr/>
                <p:nvPr/>
              </p:nvSpPr>
              <p:spPr>
                <a:xfrm rot="5400000">
                  <a:off x="6608681" y="4138397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5" name="Rectangle: Rounded Corners 126">
                  <a:extLst>
                    <a:ext uri="{FF2B5EF4-FFF2-40B4-BE49-F238E27FC236}">
                      <a16:creationId xmlns:a16="http://schemas.microsoft.com/office/drawing/2014/main" id="{0226CE2C-AD5F-7E4F-8A93-53E61590EB57}"/>
                    </a:ext>
                  </a:extLst>
                </p:cNvPr>
                <p:cNvSpPr/>
                <p:nvPr/>
              </p:nvSpPr>
              <p:spPr>
                <a:xfrm rot="5400000">
                  <a:off x="6608681" y="3966456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6" name="Rectangle: Rounded Corners 127">
                  <a:extLst>
                    <a:ext uri="{FF2B5EF4-FFF2-40B4-BE49-F238E27FC236}">
                      <a16:creationId xmlns:a16="http://schemas.microsoft.com/office/drawing/2014/main" id="{C121E5C5-626F-5A47-9E34-885A87C0D09E}"/>
                    </a:ext>
                  </a:extLst>
                </p:cNvPr>
                <p:cNvSpPr/>
                <p:nvPr/>
              </p:nvSpPr>
              <p:spPr>
                <a:xfrm rot="5400000">
                  <a:off x="6608681" y="4023990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" name="Rectangle: Rounded Corners 128">
                  <a:extLst>
                    <a:ext uri="{FF2B5EF4-FFF2-40B4-BE49-F238E27FC236}">
                      <a16:creationId xmlns:a16="http://schemas.microsoft.com/office/drawing/2014/main" id="{556A51C5-4E64-D34D-8C55-C351362899BF}"/>
                    </a:ext>
                  </a:extLst>
                </p:cNvPr>
                <p:cNvSpPr/>
                <p:nvPr/>
              </p:nvSpPr>
              <p:spPr>
                <a:xfrm rot="5400000">
                  <a:off x="6608681" y="3910652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8" name="Rectangle: Rounded Corners 129">
                  <a:extLst>
                    <a:ext uri="{FF2B5EF4-FFF2-40B4-BE49-F238E27FC236}">
                      <a16:creationId xmlns:a16="http://schemas.microsoft.com/office/drawing/2014/main" id="{75444C9C-FD6A-EC41-9C6A-06D0F876DEE0}"/>
                    </a:ext>
                  </a:extLst>
                </p:cNvPr>
                <p:cNvSpPr/>
                <p:nvPr/>
              </p:nvSpPr>
              <p:spPr>
                <a:xfrm rot="5400000">
                  <a:off x="6291342" y="4083243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" name="Rectangle: Rounded Corners 130">
                  <a:extLst>
                    <a:ext uri="{FF2B5EF4-FFF2-40B4-BE49-F238E27FC236}">
                      <a16:creationId xmlns:a16="http://schemas.microsoft.com/office/drawing/2014/main" id="{755C8DB9-0572-C641-BEE5-12AE5D9DFD14}"/>
                    </a:ext>
                  </a:extLst>
                </p:cNvPr>
                <p:cNvSpPr/>
                <p:nvPr/>
              </p:nvSpPr>
              <p:spPr>
                <a:xfrm rot="5400000">
                  <a:off x="6291342" y="4138398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0" name="Rectangle: Rounded Corners 131">
                  <a:extLst>
                    <a:ext uri="{FF2B5EF4-FFF2-40B4-BE49-F238E27FC236}">
                      <a16:creationId xmlns:a16="http://schemas.microsoft.com/office/drawing/2014/main" id="{1605564E-8F24-BF49-9E60-303801B5E57A}"/>
                    </a:ext>
                  </a:extLst>
                </p:cNvPr>
                <p:cNvSpPr/>
                <p:nvPr/>
              </p:nvSpPr>
              <p:spPr>
                <a:xfrm rot="5400000">
                  <a:off x="6763015" y="4080862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1" name="Rectangle: Rounded Corners 132">
                  <a:extLst>
                    <a:ext uri="{FF2B5EF4-FFF2-40B4-BE49-F238E27FC236}">
                      <a16:creationId xmlns:a16="http://schemas.microsoft.com/office/drawing/2014/main" id="{260BFD6E-0C32-2D42-965D-0421AABDB9D1}"/>
                    </a:ext>
                  </a:extLst>
                </p:cNvPr>
                <p:cNvSpPr/>
                <p:nvPr/>
              </p:nvSpPr>
              <p:spPr>
                <a:xfrm rot="5400000">
                  <a:off x="6763015" y="4138398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" name="Rectangle: Rounded Corners 133">
                  <a:extLst>
                    <a:ext uri="{FF2B5EF4-FFF2-40B4-BE49-F238E27FC236}">
                      <a16:creationId xmlns:a16="http://schemas.microsoft.com/office/drawing/2014/main" id="{D514D067-A643-C540-A7ED-C6F72F245E72}"/>
                    </a:ext>
                  </a:extLst>
                </p:cNvPr>
                <p:cNvSpPr/>
                <p:nvPr/>
              </p:nvSpPr>
              <p:spPr>
                <a:xfrm rot="5400000">
                  <a:off x="6763015" y="3966457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" name="Rectangle: Rounded Corners 134">
                  <a:extLst>
                    <a:ext uri="{FF2B5EF4-FFF2-40B4-BE49-F238E27FC236}">
                      <a16:creationId xmlns:a16="http://schemas.microsoft.com/office/drawing/2014/main" id="{B342F2B9-8973-2E4D-983B-793D18BAE3E5}"/>
                    </a:ext>
                  </a:extLst>
                </p:cNvPr>
                <p:cNvSpPr/>
                <p:nvPr/>
              </p:nvSpPr>
              <p:spPr>
                <a:xfrm rot="5400000">
                  <a:off x="6763015" y="4023991"/>
                  <a:ext cx="32417" cy="8227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solidFill>
                    <a:srgbClr val="FFC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B770CAA-FE2C-1240-81C3-6474652CAF0D}"/>
                  </a:ext>
                </a:extLst>
              </p:cNvPr>
              <p:cNvSpPr/>
              <p:nvPr/>
            </p:nvSpPr>
            <p:spPr>
              <a:xfrm rot="16200000" flipV="1">
                <a:off x="5902389" y="4042243"/>
                <a:ext cx="494558" cy="27475"/>
              </a:xfrm>
              <a:prstGeom prst="rect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F2A6B64F-6DEF-884B-8CC7-2708C915B292}"/>
              </a:ext>
            </a:extLst>
          </p:cNvPr>
          <p:cNvGrpSpPr/>
          <p:nvPr/>
        </p:nvGrpSpPr>
        <p:grpSpPr>
          <a:xfrm>
            <a:off x="5987948" y="2486360"/>
            <a:ext cx="2289049" cy="2353351"/>
            <a:chOff x="6208181" y="2486360"/>
            <a:chExt cx="2289049" cy="2353351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834F1E21-1908-DB4D-86BA-F85545232A8D}"/>
                </a:ext>
              </a:extLst>
            </p:cNvPr>
            <p:cNvGrpSpPr/>
            <p:nvPr/>
          </p:nvGrpSpPr>
          <p:grpSpPr>
            <a:xfrm>
              <a:off x="7248140" y="4248152"/>
              <a:ext cx="211094" cy="211094"/>
              <a:chOff x="8118257" y="4248152"/>
              <a:chExt cx="211094" cy="211094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1DB60DF-0F7F-DD49-B5EC-2048D4350BA5}"/>
                  </a:ext>
                </a:extLst>
              </p:cNvPr>
              <p:cNvSpPr/>
              <p:nvPr/>
            </p:nvSpPr>
            <p:spPr>
              <a:xfrm>
                <a:off x="8118257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16BA6EAA-01FE-FB4C-980B-A7B792445E7E}"/>
                  </a:ext>
                </a:extLst>
              </p:cNvPr>
              <p:cNvSpPr/>
              <p:nvPr/>
            </p:nvSpPr>
            <p:spPr>
              <a:xfrm>
                <a:off x="8148545" y="4278440"/>
                <a:ext cx="150518" cy="150518"/>
              </a:xfrm>
              <a:prstGeom prst="ellipse">
                <a:avLst/>
              </a:prstGeom>
              <a:solidFill>
                <a:srgbClr val="7C9A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9DA95A4-1453-034E-BE85-A1E0B5BE220E}"/>
                </a:ext>
              </a:extLst>
            </p:cNvPr>
            <p:cNvSpPr txBox="1"/>
            <p:nvPr/>
          </p:nvSpPr>
          <p:spPr>
            <a:xfrm>
              <a:off x="6208181" y="4439601"/>
              <a:ext cx="2289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C9A60"/>
                  </a:solidFill>
                  <a:latin typeface="Tw Cen MT" panose="020B0602020104020603" pitchFamily="34" charset="0"/>
                </a:rPr>
                <a:t>preprocessing</a:t>
              </a:r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02E99D9C-F0BF-FF44-BD7C-84E80950C5E1}"/>
                </a:ext>
              </a:extLst>
            </p:cNvPr>
            <p:cNvGrpSpPr/>
            <p:nvPr/>
          </p:nvGrpSpPr>
          <p:grpSpPr>
            <a:xfrm>
              <a:off x="6710256" y="2486360"/>
              <a:ext cx="1275682" cy="1275682"/>
              <a:chOff x="7580373" y="2486360"/>
              <a:chExt cx="1275682" cy="1275682"/>
            </a:xfrm>
          </p:grpSpPr>
          <p:sp>
            <p:nvSpPr>
              <p:cNvPr id="129" name="Teardrop 128">
                <a:extLst>
                  <a:ext uri="{FF2B5EF4-FFF2-40B4-BE49-F238E27FC236}">
                    <a16:creationId xmlns:a16="http://schemas.microsoft.com/office/drawing/2014/main" id="{7126A6FF-408C-DE42-B7A3-680771A59488}"/>
                  </a:ext>
                </a:extLst>
              </p:cNvPr>
              <p:cNvSpPr/>
              <p:nvPr/>
            </p:nvSpPr>
            <p:spPr>
              <a:xfrm rot="8100000">
                <a:off x="7580373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7C9A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80246806-3742-E24F-BC5D-03742CC26519}"/>
                  </a:ext>
                </a:extLst>
              </p:cNvPr>
              <p:cNvSpPr/>
              <p:nvPr/>
            </p:nvSpPr>
            <p:spPr>
              <a:xfrm>
                <a:off x="7774722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5114B339-D378-694F-B053-021CAF95B040}"/>
                </a:ext>
              </a:extLst>
            </p:cNvPr>
            <p:cNvGrpSpPr/>
            <p:nvPr/>
          </p:nvGrpSpPr>
          <p:grpSpPr>
            <a:xfrm>
              <a:off x="7110940" y="2830317"/>
              <a:ext cx="474314" cy="601219"/>
              <a:chOff x="1361213" y="5505583"/>
              <a:chExt cx="828546" cy="1050227"/>
            </a:xfrm>
            <a:solidFill>
              <a:srgbClr val="7C9A60"/>
            </a:solidFill>
          </p:grpSpPr>
          <p:sp>
            <p:nvSpPr>
              <p:cNvPr id="103" name="Freeform: Shape 760">
                <a:extLst>
                  <a:ext uri="{FF2B5EF4-FFF2-40B4-BE49-F238E27FC236}">
                    <a16:creationId xmlns:a16="http://schemas.microsoft.com/office/drawing/2014/main" id="{653D516B-0E82-B144-AE6C-B6EB15988518}"/>
                  </a:ext>
                </a:extLst>
              </p:cNvPr>
              <p:cNvSpPr/>
              <p:nvPr/>
            </p:nvSpPr>
            <p:spPr>
              <a:xfrm>
                <a:off x="1361213" y="5505583"/>
                <a:ext cx="828546" cy="1050227"/>
              </a:xfrm>
              <a:custGeom>
                <a:avLst/>
                <a:gdLst>
                  <a:gd name="connsiteX0" fmla="*/ 144027 w 828546"/>
                  <a:gd name="connsiteY0" fmla="*/ 38424 h 1050227"/>
                  <a:gd name="connsiteX1" fmla="*/ 39098 w 828546"/>
                  <a:gd name="connsiteY1" fmla="*/ 143353 h 1050227"/>
                  <a:gd name="connsiteX2" fmla="*/ 39098 w 828546"/>
                  <a:gd name="connsiteY2" fmla="*/ 906873 h 1050227"/>
                  <a:gd name="connsiteX3" fmla="*/ 144027 w 828546"/>
                  <a:gd name="connsiteY3" fmla="*/ 1011802 h 1050227"/>
                  <a:gd name="connsiteX4" fmla="*/ 684519 w 828546"/>
                  <a:gd name="connsiteY4" fmla="*/ 1011802 h 1050227"/>
                  <a:gd name="connsiteX5" fmla="*/ 789448 w 828546"/>
                  <a:gd name="connsiteY5" fmla="*/ 906873 h 1050227"/>
                  <a:gd name="connsiteX6" fmla="*/ 789448 w 828546"/>
                  <a:gd name="connsiteY6" fmla="*/ 143353 h 1050227"/>
                  <a:gd name="connsiteX7" fmla="*/ 684519 w 828546"/>
                  <a:gd name="connsiteY7" fmla="*/ 38424 h 1050227"/>
                  <a:gd name="connsiteX8" fmla="*/ 115864 w 828546"/>
                  <a:gd name="connsiteY8" fmla="*/ 0 h 1050227"/>
                  <a:gd name="connsiteX9" fmla="*/ 712682 w 828546"/>
                  <a:gd name="connsiteY9" fmla="*/ 0 h 1050227"/>
                  <a:gd name="connsiteX10" fmla="*/ 828546 w 828546"/>
                  <a:gd name="connsiteY10" fmla="*/ 115864 h 1050227"/>
                  <a:gd name="connsiteX11" fmla="*/ 828546 w 828546"/>
                  <a:gd name="connsiteY11" fmla="*/ 934363 h 1050227"/>
                  <a:gd name="connsiteX12" fmla="*/ 712682 w 828546"/>
                  <a:gd name="connsiteY12" fmla="*/ 1050227 h 1050227"/>
                  <a:gd name="connsiteX13" fmla="*/ 115864 w 828546"/>
                  <a:gd name="connsiteY13" fmla="*/ 1050227 h 1050227"/>
                  <a:gd name="connsiteX14" fmla="*/ 0 w 828546"/>
                  <a:gd name="connsiteY14" fmla="*/ 934363 h 1050227"/>
                  <a:gd name="connsiteX15" fmla="*/ 0 w 828546"/>
                  <a:gd name="connsiteY15" fmla="*/ 115864 h 1050227"/>
                  <a:gd name="connsiteX16" fmla="*/ 115864 w 828546"/>
                  <a:gd name="connsiteY16" fmla="*/ 0 h 105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8546" h="1050227">
                    <a:moveTo>
                      <a:pt x="144027" y="38424"/>
                    </a:moveTo>
                    <a:cubicBezTo>
                      <a:pt x="86076" y="38424"/>
                      <a:pt x="39098" y="85402"/>
                      <a:pt x="39098" y="143353"/>
                    </a:cubicBezTo>
                    <a:lnTo>
                      <a:pt x="39098" y="906873"/>
                    </a:lnTo>
                    <a:cubicBezTo>
                      <a:pt x="39098" y="964824"/>
                      <a:pt x="86076" y="1011802"/>
                      <a:pt x="144027" y="1011802"/>
                    </a:cubicBezTo>
                    <a:lnTo>
                      <a:pt x="684519" y="1011802"/>
                    </a:lnTo>
                    <a:cubicBezTo>
                      <a:pt x="742470" y="1011802"/>
                      <a:pt x="789448" y="964824"/>
                      <a:pt x="789448" y="906873"/>
                    </a:cubicBezTo>
                    <a:lnTo>
                      <a:pt x="789448" y="143353"/>
                    </a:lnTo>
                    <a:cubicBezTo>
                      <a:pt x="789448" y="85402"/>
                      <a:pt x="742470" y="38424"/>
                      <a:pt x="684519" y="38424"/>
                    </a:cubicBezTo>
                    <a:close/>
                    <a:moveTo>
                      <a:pt x="115864" y="0"/>
                    </a:moveTo>
                    <a:lnTo>
                      <a:pt x="712682" y="0"/>
                    </a:lnTo>
                    <a:cubicBezTo>
                      <a:pt x="776672" y="0"/>
                      <a:pt x="828546" y="51874"/>
                      <a:pt x="828546" y="115864"/>
                    </a:cubicBezTo>
                    <a:lnTo>
                      <a:pt x="828546" y="934363"/>
                    </a:lnTo>
                    <a:cubicBezTo>
                      <a:pt x="828546" y="998353"/>
                      <a:pt x="776672" y="1050227"/>
                      <a:pt x="712682" y="1050227"/>
                    </a:cubicBezTo>
                    <a:lnTo>
                      <a:pt x="115864" y="1050227"/>
                    </a:lnTo>
                    <a:cubicBezTo>
                      <a:pt x="51874" y="1050227"/>
                      <a:pt x="0" y="998353"/>
                      <a:pt x="0" y="934363"/>
                    </a:cubicBezTo>
                    <a:lnTo>
                      <a:pt x="0" y="115864"/>
                    </a:lnTo>
                    <a:cubicBezTo>
                      <a:pt x="0" y="51874"/>
                      <a:pt x="51874" y="0"/>
                      <a:pt x="115864" y="0"/>
                    </a:cubicBez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761">
                <a:extLst>
                  <a:ext uri="{FF2B5EF4-FFF2-40B4-BE49-F238E27FC236}">
                    <a16:creationId xmlns:a16="http://schemas.microsoft.com/office/drawing/2014/main" id="{0EC995F5-3653-8E40-B4D1-63359EAE3DD6}"/>
                  </a:ext>
                </a:extLst>
              </p:cNvPr>
              <p:cNvSpPr/>
              <p:nvPr/>
            </p:nvSpPr>
            <p:spPr>
              <a:xfrm>
                <a:off x="1465131" y="5867030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5" name="Freeform: Shape 762">
                <a:extLst>
                  <a:ext uri="{FF2B5EF4-FFF2-40B4-BE49-F238E27FC236}">
                    <a16:creationId xmlns:a16="http://schemas.microsoft.com/office/drawing/2014/main" id="{32CDF52B-1AEE-9744-AB86-48AE70605274}"/>
                  </a:ext>
                </a:extLst>
              </p:cNvPr>
              <p:cNvSpPr/>
              <p:nvPr/>
            </p:nvSpPr>
            <p:spPr>
              <a:xfrm>
                <a:off x="1633754" y="5867030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" name="Freeform: Shape 763">
                <a:extLst>
                  <a:ext uri="{FF2B5EF4-FFF2-40B4-BE49-F238E27FC236}">
                    <a16:creationId xmlns:a16="http://schemas.microsoft.com/office/drawing/2014/main" id="{67B18CA3-C19C-2947-80DD-AC3D7C80DAA5}"/>
                  </a:ext>
                </a:extLst>
              </p:cNvPr>
              <p:cNvSpPr/>
              <p:nvPr/>
            </p:nvSpPr>
            <p:spPr>
              <a:xfrm>
                <a:off x="1802377" y="5867030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Freeform: Shape 764">
                <a:extLst>
                  <a:ext uri="{FF2B5EF4-FFF2-40B4-BE49-F238E27FC236}">
                    <a16:creationId xmlns:a16="http://schemas.microsoft.com/office/drawing/2014/main" id="{0F781673-8E6B-5E4E-A194-6745F6634106}"/>
                  </a:ext>
                </a:extLst>
              </p:cNvPr>
              <p:cNvSpPr/>
              <p:nvPr/>
            </p:nvSpPr>
            <p:spPr>
              <a:xfrm>
                <a:off x="1971000" y="5867030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8" name="Freeform: Shape 765">
                <a:extLst>
                  <a:ext uri="{FF2B5EF4-FFF2-40B4-BE49-F238E27FC236}">
                    <a16:creationId xmlns:a16="http://schemas.microsoft.com/office/drawing/2014/main" id="{97012146-7B75-BC44-AFF2-938096A20852}"/>
                  </a:ext>
                </a:extLst>
              </p:cNvPr>
              <p:cNvSpPr/>
              <p:nvPr/>
            </p:nvSpPr>
            <p:spPr>
              <a:xfrm>
                <a:off x="1465131" y="6029905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9" name="Freeform: Shape 766">
                <a:extLst>
                  <a:ext uri="{FF2B5EF4-FFF2-40B4-BE49-F238E27FC236}">
                    <a16:creationId xmlns:a16="http://schemas.microsoft.com/office/drawing/2014/main" id="{134B78FB-8240-C149-84C1-A785C1E25115}"/>
                  </a:ext>
                </a:extLst>
              </p:cNvPr>
              <p:cNvSpPr/>
              <p:nvPr/>
            </p:nvSpPr>
            <p:spPr>
              <a:xfrm>
                <a:off x="1633754" y="6029905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: Shape 767">
                <a:extLst>
                  <a:ext uri="{FF2B5EF4-FFF2-40B4-BE49-F238E27FC236}">
                    <a16:creationId xmlns:a16="http://schemas.microsoft.com/office/drawing/2014/main" id="{9AA0C31F-C3A4-2B44-ACA2-76618D392099}"/>
                  </a:ext>
                </a:extLst>
              </p:cNvPr>
              <p:cNvSpPr/>
              <p:nvPr/>
            </p:nvSpPr>
            <p:spPr>
              <a:xfrm>
                <a:off x="1802377" y="6029905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1" name="Freeform: Shape 768">
                <a:extLst>
                  <a:ext uri="{FF2B5EF4-FFF2-40B4-BE49-F238E27FC236}">
                    <a16:creationId xmlns:a16="http://schemas.microsoft.com/office/drawing/2014/main" id="{5FFC9632-9D3D-1A43-B07D-7BA80C048A79}"/>
                  </a:ext>
                </a:extLst>
              </p:cNvPr>
              <p:cNvSpPr/>
              <p:nvPr/>
            </p:nvSpPr>
            <p:spPr>
              <a:xfrm>
                <a:off x="1971000" y="6029905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769">
                <a:extLst>
                  <a:ext uri="{FF2B5EF4-FFF2-40B4-BE49-F238E27FC236}">
                    <a16:creationId xmlns:a16="http://schemas.microsoft.com/office/drawing/2014/main" id="{D96EF4CD-D362-FD48-9590-21FC8836055A}"/>
                  </a:ext>
                </a:extLst>
              </p:cNvPr>
              <p:cNvSpPr/>
              <p:nvPr/>
            </p:nvSpPr>
            <p:spPr>
              <a:xfrm>
                <a:off x="1465131" y="6188358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3" name="Freeform: Shape 770">
                <a:extLst>
                  <a:ext uri="{FF2B5EF4-FFF2-40B4-BE49-F238E27FC236}">
                    <a16:creationId xmlns:a16="http://schemas.microsoft.com/office/drawing/2014/main" id="{048CCCB1-AE34-7444-A5B9-D07BEA3FC3CE}"/>
                  </a:ext>
                </a:extLst>
              </p:cNvPr>
              <p:cNvSpPr/>
              <p:nvPr/>
            </p:nvSpPr>
            <p:spPr>
              <a:xfrm>
                <a:off x="1633754" y="6188358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4" name="Freeform: Shape 771">
                <a:extLst>
                  <a:ext uri="{FF2B5EF4-FFF2-40B4-BE49-F238E27FC236}">
                    <a16:creationId xmlns:a16="http://schemas.microsoft.com/office/drawing/2014/main" id="{5B38D3B6-0E0E-D148-A822-08F8767FAFEF}"/>
                  </a:ext>
                </a:extLst>
              </p:cNvPr>
              <p:cNvSpPr/>
              <p:nvPr/>
            </p:nvSpPr>
            <p:spPr>
              <a:xfrm>
                <a:off x="1802377" y="6188358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: Shape 772">
                <a:extLst>
                  <a:ext uri="{FF2B5EF4-FFF2-40B4-BE49-F238E27FC236}">
                    <a16:creationId xmlns:a16="http://schemas.microsoft.com/office/drawing/2014/main" id="{9EB8786B-CC91-6D45-B6B5-64C7A22F587C}"/>
                  </a:ext>
                </a:extLst>
              </p:cNvPr>
              <p:cNvSpPr/>
              <p:nvPr/>
            </p:nvSpPr>
            <p:spPr>
              <a:xfrm>
                <a:off x="1465131" y="6346811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: Shape 773">
                <a:extLst>
                  <a:ext uri="{FF2B5EF4-FFF2-40B4-BE49-F238E27FC236}">
                    <a16:creationId xmlns:a16="http://schemas.microsoft.com/office/drawing/2014/main" id="{21861E3F-DC59-B641-AF23-EAD717831074}"/>
                  </a:ext>
                </a:extLst>
              </p:cNvPr>
              <p:cNvSpPr/>
              <p:nvPr/>
            </p:nvSpPr>
            <p:spPr>
              <a:xfrm>
                <a:off x="1633754" y="6346811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774">
                <a:extLst>
                  <a:ext uri="{FF2B5EF4-FFF2-40B4-BE49-F238E27FC236}">
                    <a16:creationId xmlns:a16="http://schemas.microsoft.com/office/drawing/2014/main" id="{715752AB-145B-4349-9BC2-B14B04432A7E}"/>
                  </a:ext>
                </a:extLst>
              </p:cNvPr>
              <p:cNvSpPr/>
              <p:nvPr/>
            </p:nvSpPr>
            <p:spPr>
              <a:xfrm>
                <a:off x="1802377" y="6346811"/>
                <a:ext cx="108912" cy="108912"/>
              </a:xfrm>
              <a:custGeom>
                <a:avLst/>
                <a:gdLst>
                  <a:gd name="connsiteX0" fmla="*/ 35718 w 152400"/>
                  <a:gd name="connsiteY0" fmla="*/ 35718 h 152400"/>
                  <a:gd name="connsiteX1" fmla="*/ 35718 w 152400"/>
                  <a:gd name="connsiteY1" fmla="*/ 116682 h 152400"/>
                  <a:gd name="connsiteX2" fmla="*/ 116682 w 152400"/>
                  <a:gd name="connsiteY2" fmla="*/ 116682 h 152400"/>
                  <a:gd name="connsiteX3" fmla="*/ 116682 w 152400"/>
                  <a:gd name="connsiteY3" fmla="*/ 35718 h 152400"/>
                  <a:gd name="connsiteX4" fmla="*/ 0 w 152400"/>
                  <a:gd name="connsiteY4" fmla="*/ 0 h 152400"/>
                  <a:gd name="connsiteX5" fmla="*/ 152400 w 152400"/>
                  <a:gd name="connsiteY5" fmla="*/ 0 h 152400"/>
                  <a:gd name="connsiteX6" fmla="*/ 152400 w 152400"/>
                  <a:gd name="connsiteY6" fmla="*/ 152400 h 152400"/>
                  <a:gd name="connsiteX7" fmla="*/ 0 w 152400"/>
                  <a:gd name="connsiteY7" fmla="*/ 1524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2400" h="152400">
                    <a:moveTo>
                      <a:pt x="35718" y="35718"/>
                    </a:moveTo>
                    <a:lnTo>
                      <a:pt x="35718" y="116682"/>
                    </a:lnTo>
                    <a:lnTo>
                      <a:pt x="116682" y="116682"/>
                    </a:lnTo>
                    <a:lnTo>
                      <a:pt x="116682" y="35718"/>
                    </a:lnTo>
                    <a:close/>
                    <a:moveTo>
                      <a:pt x="0" y="0"/>
                    </a:moveTo>
                    <a:lnTo>
                      <a:pt x="152400" y="0"/>
                    </a:lnTo>
                    <a:lnTo>
                      <a:pt x="152400" y="152400"/>
                    </a:lnTo>
                    <a:lnTo>
                      <a:pt x="0" y="152400"/>
                    </a:lnTo>
                    <a:close/>
                  </a:path>
                </a:pathLst>
              </a:cu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14FC2461-2C6C-F344-9269-663B7FFF5675}"/>
                  </a:ext>
                </a:extLst>
              </p:cNvPr>
              <p:cNvSpPr/>
              <p:nvPr/>
            </p:nvSpPr>
            <p:spPr>
              <a:xfrm rot="10800000" flipV="1">
                <a:off x="1466524" y="5759903"/>
                <a:ext cx="607260" cy="36576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56CCD801-FA9A-564C-9ADA-E55364C11A67}"/>
                  </a:ext>
                </a:extLst>
              </p:cNvPr>
              <p:cNvSpPr/>
              <p:nvPr/>
            </p:nvSpPr>
            <p:spPr>
              <a:xfrm rot="10800000" flipV="1">
                <a:off x="1466524" y="5616729"/>
                <a:ext cx="607260" cy="36576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9F52B304-201A-764B-A143-18F94DC74CC0}"/>
                  </a:ext>
                </a:extLst>
              </p:cNvPr>
              <p:cNvSpPr/>
              <p:nvPr/>
            </p:nvSpPr>
            <p:spPr>
              <a:xfrm rot="5400000" flipV="1">
                <a:off x="1399729" y="5687162"/>
                <a:ext cx="169608" cy="36576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E176202E-B7A3-F544-AF38-0A0CCA2788D6}"/>
                  </a:ext>
                </a:extLst>
              </p:cNvPr>
              <p:cNvSpPr/>
              <p:nvPr/>
            </p:nvSpPr>
            <p:spPr>
              <a:xfrm rot="5400000" flipV="1">
                <a:off x="1971407" y="5687162"/>
                <a:ext cx="169608" cy="36576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2" name="Rectangle: Rounded Corners 779">
                <a:extLst>
                  <a:ext uri="{FF2B5EF4-FFF2-40B4-BE49-F238E27FC236}">
                    <a16:creationId xmlns:a16="http://schemas.microsoft.com/office/drawing/2014/main" id="{565A22A3-36EA-F146-876D-6486BE874F88}"/>
                  </a:ext>
                </a:extLst>
              </p:cNvPr>
              <p:cNvSpPr/>
              <p:nvPr/>
            </p:nvSpPr>
            <p:spPr>
              <a:xfrm rot="5400000">
                <a:off x="1752141" y="5677955"/>
                <a:ext cx="45719" cy="63586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Rectangle: Rounded Corners 780">
                <a:extLst>
                  <a:ext uri="{FF2B5EF4-FFF2-40B4-BE49-F238E27FC236}">
                    <a16:creationId xmlns:a16="http://schemas.microsoft.com/office/drawing/2014/main" id="{089C0572-2879-1F43-8886-12D7CAF63016}"/>
                  </a:ext>
                </a:extLst>
              </p:cNvPr>
              <p:cNvSpPr/>
              <p:nvPr/>
            </p:nvSpPr>
            <p:spPr>
              <a:xfrm rot="5400000">
                <a:off x="1845191" y="5677956"/>
                <a:ext cx="45719" cy="63586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781">
                <a:extLst>
                  <a:ext uri="{FF2B5EF4-FFF2-40B4-BE49-F238E27FC236}">
                    <a16:creationId xmlns:a16="http://schemas.microsoft.com/office/drawing/2014/main" id="{FDA27619-E3DA-5A4C-BEF2-7FB5585E462C}"/>
                  </a:ext>
                </a:extLst>
              </p:cNvPr>
              <p:cNvSpPr/>
              <p:nvPr/>
            </p:nvSpPr>
            <p:spPr>
              <a:xfrm rot="5400000">
                <a:off x="1939925" y="5677957"/>
                <a:ext cx="45719" cy="63586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EEDA52B5-1DF2-AD43-9C5E-4DE4699B8AF5}"/>
                  </a:ext>
                </a:extLst>
              </p:cNvPr>
              <p:cNvSpPr/>
              <p:nvPr/>
            </p:nvSpPr>
            <p:spPr>
              <a:xfrm rot="10800000" flipV="1">
                <a:off x="1971000" y="6427828"/>
                <a:ext cx="108912" cy="27432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0E8B39E0-CF94-C94E-984C-C7E2DA62BEB0}"/>
                  </a:ext>
                </a:extLst>
              </p:cNvPr>
              <p:cNvSpPr/>
              <p:nvPr/>
            </p:nvSpPr>
            <p:spPr>
              <a:xfrm rot="10800000" flipV="1">
                <a:off x="1971000" y="6194123"/>
                <a:ext cx="108912" cy="27432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84AC4183-0942-384B-BF38-CF7DFFEAB32F}"/>
                  </a:ext>
                </a:extLst>
              </p:cNvPr>
              <p:cNvSpPr/>
              <p:nvPr/>
            </p:nvSpPr>
            <p:spPr>
              <a:xfrm rot="5400000" flipV="1">
                <a:off x="1947755" y="6301648"/>
                <a:ext cx="240701" cy="27432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2FE374EB-6086-6C45-A412-200D8DBED0D5}"/>
                  </a:ext>
                </a:extLst>
              </p:cNvPr>
              <p:cNvSpPr/>
              <p:nvPr/>
            </p:nvSpPr>
            <p:spPr>
              <a:xfrm rot="5400000" flipV="1">
                <a:off x="1864393" y="6301649"/>
                <a:ext cx="240701" cy="27432"/>
              </a:xfrm>
              <a:prstGeom prst="rect">
                <a:avLst/>
              </a:prstGeom>
              <a:grpFill/>
              <a:ln>
                <a:solidFill>
                  <a:srgbClr val="7C9A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D6DC99B7-0221-B946-8E94-B586526D56D2}"/>
              </a:ext>
            </a:extLst>
          </p:cNvPr>
          <p:cNvGrpSpPr/>
          <p:nvPr/>
        </p:nvGrpSpPr>
        <p:grpSpPr>
          <a:xfrm>
            <a:off x="7977540" y="2486360"/>
            <a:ext cx="2289049" cy="2353351"/>
            <a:chOff x="8336967" y="2486360"/>
            <a:chExt cx="2289049" cy="2353351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6A81D20-60EF-154D-8109-6A44ABA156AD}"/>
                </a:ext>
              </a:extLst>
            </p:cNvPr>
            <p:cNvGrpSpPr/>
            <p:nvPr/>
          </p:nvGrpSpPr>
          <p:grpSpPr>
            <a:xfrm>
              <a:off x="9363512" y="4248152"/>
              <a:ext cx="211094" cy="211094"/>
              <a:chOff x="10233629" y="4248152"/>
              <a:chExt cx="211094" cy="211094"/>
            </a:xfrm>
          </p:grpSpPr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66591BE-79E6-3948-A762-A7DF8CBF593C}"/>
                  </a:ext>
                </a:extLst>
              </p:cNvPr>
              <p:cNvSpPr/>
              <p:nvPr/>
            </p:nvSpPr>
            <p:spPr>
              <a:xfrm>
                <a:off x="10233629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AE6EA62D-0FA6-994D-89F0-68751CEB7033}"/>
                  </a:ext>
                </a:extLst>
              </p:cNvPr>
              <p:cNvSpPr/>
              <p:nvPr/>
            </p:nvSpPr>
            <p:spPr>
              <a:xfrm>
                <a:off x="10263917" y="4278440"/>
                <a:ext cx="150518" cy="150518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C17EA2A4-E266-254D-9210-07DCA9B77320}"/>
                </a:ext>
              </a:extLst>
            </p:cNvPr>
            <p:cNvSpPr txBox="1"/>
            <p:nvPr/>
          </p:nvSpPr>
          <p:spPr>
            <a:xfrm>
              <a:off x="8336967" y="4439601"/>
              <a:ext cx="2289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7030A0"/>
                  </a:solidFill>
                  <a:latin typeface="Tw Cen MT" panose="020B0602020104020603" pitchFamily="34" charset="0"/>
                </a:rPr>
                <a:t>Modeling</a:t>
              </a:r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CF058DF-81CA-0947-BDF9-1DF5C6344411}"/>
                </a:ext>
              </a:extLst>
            </p:cNvPr>
            <p:cNvGrpSpPr/>
            <p:nvPr/>
          </p:nvGrpSpPr>
          <p:grpSpPr>
            <a:xfrm>
              <a:off x="8825628" y="2486360"/>
              <a:ext cx="1275682" cy="1275682"/>
              <a:chOff x="9695745" y="2486360"/>
              <a:chExt cx="1275682" cy="1275682"/>
            </a:xfrm>
          </p:grpSpPr>
          <p:sp>
            <p:nvSpPr>
              <p:cNvPr id="146" name="Teardrop 145">
                <a:extLst>
                  <a:ext uri="{FF2B5EF4-FFF2-40B4-BE49-F238E27FC236}">
                    <a16:creationId xmlns:a16="http://schemas.microsoft.com/office/drawing/2014/main" id="{D6CCC288-1ADA-5F4B-886D-0E8F16F26B3B}"/>
                  </a:ext>
                </a:extLst>
              </p:cNvPr>
              <p:cNvSpPr/>
              <p:nvPr/>
            </p:nvSpPr>
            <p:spPr>
              <a:xfrm rot="8100000">
                <a:off x="9695745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AED5D410-D1E5-0E4D-9270-5BBCA65C2B95}"/>
                  </a:ext>
                </a:extLst>
              </p:cNvPr>
              <p:cNvSpPr/>
              <p:nvPr/>
            </p:nvSpPr>
            <p:spPr>
              <a:xfrm>
                <a:off x="9890094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4F29680-0177-CD43-B350-FCD91502566C}"/>
                </a:ext>
              </a:extLst>
            </p:cNvPr>
            <p:cNvGrpSpPr/>
            <p:nvPr/>
          </p:nvGrpSpPr>
          <p:grpSpPr>
            <a:xfrm>
              <a:off x="9111482" y="2809521"/>
              <a:ext cx="703974" cy="589907"/>
              <a:chOff x="9591640" y="1369420"/>
              <a:chExt cx="851535" cy="713558"/>
            </a:xfrm>
          </p:grpSpPr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2BAFC85C-33B0-F940-952F-355613B54D6D}"/>
                  </a:ext>
                </a:extLst>
              </p:cNvPr>
              <p:cNvGrpSpPr/>
              <p:nvPr/>
            </p:nvGrpSpPr>
            <p:grpSpPr>
              <a:xfrm>
                <a:off x="9591640" y="1685125"/>
                <a:ext cx="397853" cy="397853"/>
                <a:chOff x="7736538" y="4444713"/>
                <a:chExt cx="751544" cy="751544"/>
              </a:xfrm>
              <a:solidFill>
                <a:srgbClr val="7030A0"/>
              </a:solidFill>
            </p:grpSpPr>
            <p:sp>
              <p:nvSpPr>
                <p:cNvPr id="143" name="Freeform 293">
                  <a:extLst>
                    <a:ext uri="{FF2B5EF4-FFF2-40B4-BE49-F238E27FC236}">
                      <a16:creationId xmlns:a16="http://schemas.microsoft.com/office/drawing/2014/main" id="{792E5625-EA1E-EB40-8FC1-6C57615B055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736538" y="4444713"/>
                  <a:ext cx="751544" cy="751544"/>
                </a:xfrm>
                <a:custGeom>
                  <a:avLst/>
                  <a:gdLst>
                    <a:gd name="T0" fmla="*/ 241 w 747"/>
                    <a:gd name="T1" fmla="*/ 619 h 747"/>
                    <a:gd name="T2" fmla="*/ 303 w 747"/>
                    <a:gd name="T3" fmla="*/ 652 h 747"/>
                    <a:gd name="T4" fmla="*/ 329 w 747"/>
                    <a:gd name="T5" fmla="*/ 723 h 747"/>
                    <a:gd name="T6" fmla="*/ 444 w 747"/>
                    <a:gd name="T7" fmla="*/ 697 h 747"/>
                    <a:gd name="T8" fmla="*/ 453 w 747"/>
                    <a:gd name="T9" fmla="*/ 641 h 747"/>
                    <a:gd name="T10" fmla="*/ 521 w 747"/>
                    <a:gd name="T11" fmla="*/ 621 h 747"/>
                    <a:gd name="T12" fmla="*/ 589 w 747"/>
                    <a:gd name="T13" fmla="*/ 652 h 747"/>
                    <a:gd name="T14" fmla="*/ 660 w 747"/>
                    <a:gd name="T15" fmla="*/ 571 h 747"/>
                    <a:gd name="T16" fmla="*/ 621 w 747"/>
                    <a:gd name="T17" fmla="*/ 521 h 747"/>
                    <a:gd name="T18" fmla="*/ 641 w 747"/>
                    <a:gd name="T19" fmla="*/ 453 h 747"/>
                    <a:gd name="T20" fmla="*/ 697 w 747"/>
                    <a:gd name="T21" fmla="*/ 444 h 747"/>
                    <a:gd name="T22" fmla="*/ 723 w 747"/>
                    <a:gd name="T23" fmla="*/ 329 h 747"/>
                    <a:gd name="T24" fmla="*/ 652 w 747"/>
                    <a:gd name="T25" fmla="*/ 303 h 747"/>
                    <a:gd name="T26" fmla="*/ 619 w 747"/>
                    <a:gd name="T27" fmla="*/ 241 h 747"/>
                    <a:gd name="T28" fmla="*/ 652 w 747"/>
                    <a:gd name="T29" fmla="*/ 195 h 747"/>
                    <a:gd name="T30" fmla="*/ 589 w 747"/>
                    <a:gd name="T31" fmla="*/ 95 h 747"/>
                    <a:gd name="T32" fmla="*/ 521 w 747"/>
                    <a:gd name="T33" fmla="*/ 126 h 747"/>
                    <a:gd name="T34" fmla="*/ 453 w 747"/>
                    <a:gd name="T35" fmla="*/ 106 h 747"/>
                    <a:gd name="T36" fmla="*/ 444 w 747"/>
                    <a:gd name="T37" fmla="*/ 50 h 747"/>
                    <a:gd name="T38" fmla="*/ 329 w 747"/>
                    <a:gd name="T39" fmla="*/ 24 h 747"/>
                    <a:gd name="T40" fmla="*/ 303 w 747"/>
                    <a:gd name="T41" fmla="*/ 95 h 747"/>
                    <a:gd name="T42" fmla="*/ 241 w 747"/>
                    <a:gd name="T43" fmla="*/ 128 h 747"/>
                    <a:gd name="T44" fmla="*/ 195 w 747"/>
                    <a:gd name="T45" fmla="*/ 95 h 747"/>
                    <a:gd name="T46" fmla="*/ 95 w 747"/>
                    <a:gd name="T47" fmla="*/ 157 h 747"/>
                    <a:gd name="T48" fmla="*/ 126 w 747"/>
                    <a:gd name="T49" fmla="*/ 226 h 747"/>
                    <a:gd name="T50" fmla="*/ 106 w 747"/>
                    <a:gd name="T51" fmla="*/ 294 h 747"/>
                    <a:gd name="T52" fmla="*/ 50 w 747"/>
                    <a:gd name="T53" fmla="*/ 303 h 747"/>
                    <a:gd name="T54" fmla="*/ 24 w 747"/>
                    <a:gd name="T55" fmla="*/ 418 h 747"/>
                    <a:gd name="T56" fmla="*/ 95 w 747"/>
                    <a:gd name="T57" fmla="*/ 444 h 747"/>
                    <a:gd name="T58" fmla="*/ 128 w 747"/>
                    <a:gd name="T59" fmla="*/ 506 h 747"/>
                    <a:gd name="T60" fmla="*/ 95 w 747"/>
                    <a:gd name="T61" fmla="*/ 552 h 747"/>
                    <a:gd name="T62" fmla="*/ 95 w 747"/>
                    <a:gd name="T63" fmla="*/ 590 h 747"/>
                    <a:gd name="T64" fmla="*/ 195 w 747"/>
                    <a:gd name="T65" fmla="*/ 652 h 747"/>
                    <a:gd name="T66" fmla="*/ 235 w 747"/>
                    <a:gd name="T67" fmla="*/ 617 h 747"/>
                    <a:gd name="T68" fmla="*/ 329 w 747"/>
                    <a:gd name="T69" fmla="*/ 747 h 747"/>
                    <a:gd name="T70" fmla="*/ 279 w 747"/>
                    <a:gd name="T71" fmla="*/ 661 h 747"/>
                    <a:gd name="T72" fmla="*/ 212 w 747"/>
                    <a:gd name="T73" fmla="*/ 669 h 747"/>
                    <a:gd name="T74" fmla="*/ 78 w 747"/>
                    <a:gd name="T75" fmla="*/ 607 h 747"/>
                    <a:gd name="T76" fmla="*/ 78 w 747"/>
                    <a:gd name="T77" fmla="*/ 535 h 747"/>
                    <a:gd name="T78" fmla="*/ 86 w 747"/>
                    <a:gd name="T79" fmla="*/ 468 h 747"/>
                    <a:gd name="T80" fmla="*/ 0 w 747"/>
                    <a:gd name="T81" fmla="*/ 418 h 747"/>
                    <a:gd name="T82" fmla="*/ 50 w 747"/>
                    <a:gd name="T83" fmla="*/ 279 h 747"/>
                    <a:gd name="T84" fmla="*/ 103 w 747"/>
                    <a:gd name="T85" fmla="*/ 237 h 747"/>
                    <a:gd name="T86" fmla="*/ 63 w 747"/>
                    <a:gd name="T87" fmla="*/ 176 h 747"/>
                    <a:gd name="T88" fmla="*/ 140 w 747"/>
                    <a:gd name="T89" fmla="*/ 78 h 747"/>
                    <a:gd name="T90" fmla="*/ 212 w 747"/>
                    <a:gd name="T91" fmla="*/ 78 h 747"/>
                    <a:gd name="T92" fmla="*/ 279 w 747"/>
                    <a:gd name="T93" fmla="*/ 86 h 747"/>
                    <a:gd name="T94" fmla="*/ 329 w 747"/>
                    <a:gd name="T95" fmla="*/ 0 h 747"/>
                    <a:gd name="T96" fmla="*/ 468 w 747"/>
                    <a:gd name="T97" fmla="*/ 50 h 747"/>
                    <a:gd name="T98" fmla="*/ 510 w 747"/>
                    <a:gd name="T99" fmla="*/ 103 h 747"/>
                    <a:gd name="T100" fmla="*/ 607 w 747"/>
                    <a:gd name="T101" fmla="*/ 78 h 747"/>
                    <a:gd name="T102" fmla="*/ 669 w 747"/>
                    <a:gd name="T103" fmla="*/ 212 h 747"/>
                    <a:gd name="T104" fmla="*/ 661 w 747"/>
                    <a:gd name="T105" fmla="*/ 279 h 747"/>
                    <a:gd name="T106" fmla="*/ 747 w 747"/>
                    <a:gd name="T107" fmla="*/ 329 h 747"/>
                    <a:gd name="T108" fmla="*/ 697 w 747"/>
                    <a:gd name="T109" fmla="*/ 468 h 747"/>
                    <a:gd name="T110" fmla="*/ 644 w 747"/>
                    <a:gd name="T111" fmla="*/ 510 h 747"/>
                    <a:gd name="T112" fmla="*/ 684 w 747"/>
                    <a:gd name="T113" fmla="*/ 571 h 747"/>
                    <a:gd name="T114" fmla="*/ 607 w 747"/>
                    <a:gd name="T115" fmla="*/ 669 h 747"/>
                    <a:gd name="T116" fmla="*/ 510 w 747"/>
                    <a:gd name="T117" fmla="*/ 644 h 747"/>
                    <a:gd name="T118" fmla="*/ 468 w 747"/>
                    <a:gd name="T119" fmla="*/ 697 h 7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747" h="747">
                      <a:moveTo>
                        <a:pt x="235" y="617"/>
                      </a:moveTo>
                      <a:cubicBezTo>
                        <a:pt x="237" y="617"/>
                        <a:pt x="239" y="618"/>
                        <a:pt x="241" y="619"/>
                      </a:cubicBezTo>
                      <a:cubicBezTo>
                        <a:pt x="257" y="628"/>
                        <a:pt x="275" y="635"/>
                        <a:pt x="294" y="641"/>
                      </a:cubicBezTo>
                      <a:cubicBezTo>
                        <a:pt x="299" y="642"/>
                        <a:pt x="303" y="647"/>
                        <a:pt x="303" y="652"/>
                      </a:cubicBezTo>
                      <a:lnTo>
                        <a:pt x="303" y="697"/>
                      </a:lnTo>
                      <a:cubicBezTo>
                        <a:pt x="303" y="711"/>
                        <a:pt x="315" y="723"/>
                        <a:pt x="329" y="723"/>
                      </a:cubicBezTo>
                      <a:lnTo>
                        <a:pt x="418" y="723"/>
                      </a:lnTo>
                      <a:cubicBezTo>
                        <a:pt x="432" y="723"/>
                        <a:pt x="444" y="711"/>
                        <a:pt x="444" y="697"/>
                      </a:cubicBezTo>
                      <a:lnTo>
                        <a:pt x="444" y="652"/>
                      </a:lnTo>
                      <a:cubicBezTo>
                        <a:pt x="444" y="647"/>
                        <a:pt x="448" y="642"/>
                        <a:pt x="453" y="641"/>
                      </a:cubicBezTo>
                      <a:cubicBezTo>
                        <a:pt x="472" y="635"/>
                        <a:pt x="490" y="628"/>
                        <a:pt x="506" y="619"/>
                      </a:cubicBezTo>
                      <a:cubicBezTo>
                        <a:pt x="511" y="616"/>
                        <a:pt x="517" y="617"/>
                        <a:pt x="521" y="621"/>
                      </a:cubicBezTo>
                      <a:lnTo>
                        <a:pt x="552" y="652"/>
                      </a:lnTo>
                      <a:cubicBezTo>
                        <a:pt x="562" y="662"/>
                        <a:pt x="579" y="662"/>
                        <a:pt x="589" y="652"/>
                      </a:cubicBezTo>
                      <a:lnTo>
                        <a:pt x="652" y="590"/>
                      </a:lnTo>
                      <a:cubicBezTo>
                        <a:pt x="657" y="584"/>
                        <a:pt x="660" y="578"/>
                        <a:pt x="660" y="571"/>
                      </a:cubicBezTo>
                      <a:cubicBezTo>
                        <a:pt x="660" y="564"/>
                        <a:pt x="657" y="557"/>
                        <a:pt x="652" y="552"/>
                      </a:cubicBezTo>
                      <a:lnTo>
                        <a:pt x="621" y="521"/>
                      </a:lnTo>
                      <a:cubicBezTo>
                        <a:pt x="617" y="517"/>
                        <a:pt x="616" y="511"/>
                        <a:pt x="619" y="506"/>
                      </a:cubicBezTo>
                      <a:cubicBezTo>
                        <a:pt x="628" y="490"/>
                        <a:pt x="635" y="472"/>
                        <a:pt x="641" y="453"/>
                      </a:cubicBezTo>
                      <a:cubicBezTo>
                        <a:pt x="642" y="448"/>
                        <a:pt x="647" y="444"/>
                        <a:pt x="652" y="444"/>
                      </a:cubicBezTo>
                      <a:lnTo>
                        <a:pt x="697" y="444"/>
                      </a:lnTo>
                      <a:cubicBezTo>
                        <a:pt x="711" y="444"/>
                        <a:pt x="723" y="432"/>
                        <a:pt x="723" y="418"/>
                      </a:cubicBezTo>
                      <a:lnTo>
                        <a:pt x="723" y="329"/>
                      </a:lnTo>
                      <a:cubicBezTo>
                        <a:pt x="723" y="315"/>
                        <a:pt x="711" y="303"/>
                        <a:pt x="697" y="303"/>
                      </a:cubicBezTo>
                      <a:lnTo>
                        <a:pt x="652" y="303"/>
                      </a:lnTo>
                      <a:cubicBezTo>
                        <a:pt x="647" y="303"/>
                        <a:pt x="642" y="299"/>
                        <a:pt x="641" y="294"/>
                      </a:cubicBezTo>
                      <a:cubicBezTo>
                        <a:pt x="635" y="275"/>
                        <a:pt x="628" y="257"/>
                        <a:pt x="619" y="241"/>
                      </a:cubicBezTo>
                      <a:cubicBezTo>
                        <a:pt x="616" y="236"/>
                        <a:pt x="617" y="230"/>
                        <a:pt x="621" y="226"/>
                      </a:cubicBezTo>
                      <a:lnTo>
                        <a:pt x="652" y="195"/>
                      </a:lnTo>
                      <a:cubicBezTo>
                        <a:pt x="662" y="185"/>
                        <a:pt x="662" y="168"/>
                        <a:pt x="652" y="157"/>
                      </a:cubicBezTo>
                      <a:lnTo>
                        <a:pt x="589" y="95"/>
                      </a:lnTo>
                      <a:cubicBezTo>
                        <a:pt x="579" y="85"/>
                        <a:pt x="562" y="85"/>
                        <a:pt x="552" y="95"/>
                      </a:cubicBezTo>
                      <a:lnTo>
                        <a:pt x="521" y="126"/>
                      </a:lnTo>
                      <a:cubicBezTo>
                        <a:pt x="517" y="130"/>
                        <a:pt x="511" y="131"/>
                        <a:pt x="506" y="128"/>
                      </a:cubicBezTo>
                      <a:cubicBezTo>
                        <a:pt x="490" y="119"/>
                        <a:pt x="472" y="112"/>
                        <a:pt x="453" y="106"/>
                      </a:cubicBezTo>
                      <a:cubicBezTo>
                        <a:pt x="448" y="105"/>
                        <a:pt x="444" y="100"/>
                        <a:pt x="444" y="95"/>
                      </a:cubicBezTo>
                      <a:lnTo>
                        <a:pt x="444" y="50"/>
                      </a:lnTo>
                      <a:cubicBezTo>
                        <a:pt x="444" y="36"/>
                        <a:pt x="432" y="24"/>
                        <a:pt x="418" y="24"/>
                      </a:cubicBezTo>
                      <a:lnTo>
                        <a:pt x="329" y="24"/>
                      </a:lnTo>
                      <a:cubicBezTo>
                        <a:pt x="315" y="24"/>
                        <a:pt x="303" y="36"/>
                        <a:pt x="303" y="50"/>
                      </a:cubicBezTo>
                      <a:lnTo>
                        <a:pt x="303" y="95"/>
                      </a:lnTo>
                      <a:cubicBezTo>
                        <a:pt x="303" y="100"/>
                        <a:pt x="299" y="105"/>
                        <a:pt x="294" y="106"/>
                      </a:cubicBezTo>
                      <a:cubicBezTo>
                        <a:pt x="275" y="112"/>
                        <a:pt x="257" y="119"/>
                        <a:pt x="241" y="128"/>
                      </a:cubicBezTo>
                      <a:cubicBezTo>
                        <a:pt x="236" y="131"/>
                        <a:pt x="230" y="130"/>
                        <a:pt x="226" y="126"/>
                      </a:cubicBezTo>
                      <a:lnTo>
                        <a:pt x="195" y="95"/>
                      </a:lnTo>
                      <a:cubicBezTo>
                        <a:pt x="185" y="85"/>
                        <a:pt x="167" y="85"/>
                        <a:pt x="157" y="95"/>
                      </a:cubicBezTo>
                      <a:lnTo>
                        <a:pt x="95" y="157"/>
                      </a:lnTo>
                      <a:cubicBezTo>
                        <a:pt x="85" y="168"/>
                        <a:pt x="85" y="185"/>
                        <a:pt x="95" y="195"/>
                      </a:cubicBezTo>
                      <a:lnTo>
                        <a:pt x="126" y="226"/>
                      </a:lnTo>
                      <a:cubicBezTo>
                        <a:pt x="130" y="230"/>
                        <a:pt x="131" y="236"/>
                        <a:pt x="128" y="241"/>
                      </a:cubicBezTo>
                      <a:cubicBezTo>
                        <a:pt x="119" y="257"/>
                        <a:pt x="112" y="275"/>
                        <a:pt x="106" y="294"/>
                      </a:cubicBezTo>
                      <a:cubicBezTo>
                        <a:pt x="105" y="299"/>
                        <a:pt x="100" y="303"/>
                        <a:pt x="95" y="303"/>
                      </a:cubicBezTo>
                      <a:lnTo>
                        <a:pt x="50" y="303"/>
                      </a:lnTo>
                      <a:cubicBezTo>
                        <a:pt x="36" y="303"/>
                        <a:pt x="24" y="315"/>
                        <a:pt x="24" y="329"/>
                      </a:cubicBezTo>
                      <a:lnTo>
                        <a:pt x="24" y="418"/>
                      </a:lnTo>
                      <a:cubicBezTo>
                        <a:pt x="24" y="432"/>
                        <a:pt x="36" y="444"/>
                        <a:pt x="50" y="444"/>
                      </a:cubicBezTo>
                      <a:lnTo>
                        <a:pt x="95" y="444"/>
                      </a:lnTo>
                      <a:cubicBezTo>
                        <a:pt x="100" y="444"/>
                        <a:pt x="105" y="448"/>
                        <a:pt x="106" y="453"/>
                      </a:cubicBezTo>
                      <a:cubicBezTo>
                        <a:pt x="112" y="472"/>
                        <a:pt x="119" y="490"/>
                        <a:pt x="128" y="506"/>
                      </a:cubicBezTo>
                      <a:cubicBezTo>
                        <a:pt x="131" y="511"/>
                        <a:pt x="130" y="517"/>
                        <a:pt x="126" y="521"/>
                      </a:cubicBezTo>
                      <a:lnTo>
                        <a:pt x="95" y="552"/>
                      </a:lnTo>
                      <a:cubicBezTo>
                        <a:pt x="90" y="557"/>
                        <a:pt x="87" y="564"/>
                        <a:pt x="87" y="571"/>
                      </a:cubicBezTo>
                      <a:cubicBezTo>
                        <a:pt x="87" y="578"/>
                        <a:pt x="90" y="584"/>
                        <a:pt x="95" y="590"/>
                      </a:cubicBezTo>
                      <a:lnTo>
                        <a:pt x="157" y="652"/>
                      </a:lnTo>
                      <a:cubicBezTo>
                        <a:pt x="167" y="662"/>
                        <a:pt x="185" y="662"/>
                        <a:pt x="195" y="652"/>
                      </a:cubicBezTo>
                      <a:lnTo>
                        <a:pt x="226" y="621"/>
                      </a:lnTo>
                      <a:cubicBezTo>
                        <a:pt x="229" y="618"/>
                        <a:pt x="232" y="617"/>
                        <a:pt x="235" y="617"/>
                      </a:cubicBezTo>
                      <a:close/>
                      <a:moveTo>
                        <a:pt x="418" y="747"/>
                      </a:moveTo>
                      <a:lnTo>
                        <a:pt x="329" y="747"/>
                      </a:lnTo>
                      <a:cubicBezTo>
                        <a:pt x="301" y="747"/>
                        <a:pt x="279" y="725"/>
                        <a:pt x="279" y="697"/>
                      </a:cubicBezTo>
                      <a:lnTo>
                        <a:pt x="279" y="661"/>
                      </a:lnTo>
                      <a:cubicBezTo>
                        <a:pt x="264" y="656"/>
                        <a:pt x="250" y="651"/>
                        <a:pt x="237" y="644"/>
                      </a:cubicBezTo>
                      <a:lnTo>
                        <a:pt x="212" y="669"/>
                      </a:lnTo>
                      <a:cubicBezTo>
                        <a:pt x="192" y="689"/>
                        <a:pt x="160" y="689"/>
                        <a:pt x="140" y="669"/>
                      </a:cubicBezTo>
                      <a:lnTo>
                        <a:pt x="78" y="607"/>
                      </a:lnTo>
                      <a:cubicBezTo>
                        <a:pt x="68" y="597"/>
                        <a:pt x="63" y="584"/>
                        <a:pt x="63" y="571"/>
                      </a:cubicBezTo>
                      <a:cubicBezTo>
                        <a:pt x="63" y="557"/>
                        <a:pt x="68" y="544"/>
                        <a:pt x="78" y="535"/>
                      </a:cubicBezTo>
                      <a:lnTo>
                        <a:pt x="103" y="510"/>
                      </a:lnTo>
                      <a:cubicBezTo>
                        <a:pt x="96" y="497"/>
                        <a:pt x="90" y="483"/>
                        <a:pt x="86" y="468"/>
                      </a:cubicBezTo>
                      <a:lnTo>
                        <a:pt x="50" y="468"/>
                      </a:lnTo>
                      <a:cubicBezTo>
                        <a:pt x="22" y="468"/>
                        <a:pt x="0" y="446"/>
                        <a:pt x="0" y="418"/>
                      </a:cubicBezTo>
                      <a:lnTo>
                        <a:pt x="0" y="329"/>
                      </a:lnTo>
                      <a:cubicBezTo>
                        <a:pt x="0" y="301"/>
                        <a:pt x="22" y="279"/>
                        <a:pt x="50" y="279"/>
                      </a:cubicBezTo>
                      <a:lnTo>
                        <a:pt x="86" y="279"/>
                      </a:lnTo>
                      <a:cubicBezTo>
                        <a:pt x="90" y="264"/>
                        <a:pt x="96" y="250"/>
                        <a:pt x="103" y="237"/>
                      </a:cubicBezTo>
                      <a:lnTo>
                        <a:pt x="78" y="212"/>
                      </a:lnTo>
                      <a:cubicBezTo>
                        <a:pt x="68" y="203"/>
                        <a:pt x="63" y="190"/>
                        <a:pt x="63" y="176"/>
                      </a:cubicBezTo>
                      <a:cubicBezTo>
                        <a:pt x="63" y="163"/>
                        <a:pt x="68" y="150"/>
                        <a:pt x="78" y="140"/>
                      </a:cubicBezTo>
                      <a:lnTo>
                        <a:pt x="140" y="78"/>
                      </a:lnTo>
                      <a:cubicBezTo>
                        <a:pt x="150" y="68"/>
                        <a:pt x="163" y="63"/>
                        <a:pt x="176" y="63"/>
                      </a:cubicBezTo>
                      <a:cubicBezTo>
                        <a:pt x="190" y="63"/>
                        <a:pt x="203" y="68"/>
                        <a:pt x="212" y="78"/>
                      </a:cubicBezTo>
                      <a:lnTo>
                        <a:pt x="237" y="103"/>
                      </a:lnTo>
                      <a:cubicBezTo>
                        <a:pt x="250" y="96"/>
                        <a:pt x="264" y="91"/>
                        <a:pt x="279" y="86"/>
                      </a:cubicBezTo>
                      <a:lnTo>
                        <a:pt x="279" y="50"/>
                      </a:lnTo>
                      <a:cubicBezTo>
                        <a:pt x="279" y="22"/>
                        <a:pt x="301" y="0"/>
                        <a:pt x="329" y="0"/>
                      </a:cubicBezTo>
                      <a:lnTo>
                        <a:pt x="418" y="0"/>
                      </a:lnTo>
                      <a:cubicBezTo>
                        <a:pt x="446" y="0"/>
                        <a:pt x="468" y="22"/>
                        <a:pt x="468" y="50"/>
                      </a:cubicBezTo>
                      <a:lnTo>
                        <a:pt x="468" y="86"/>
                      </a:lnTo>
                      <a:cubicBezTo>
                        <a:pt x="483" y="91"/>
                        <a:pt x="497" y="96"/>
                        <a:pt x="510" y="103"/>
                      </a:cubicBezTo>
                      <a:lnTo>
                        <a:pt x="535" y="78"/>
                      </a:lnTo>
                      <a:cubicBezTo>
                        <a:pt x="555" y="58"/>
                        <a:pt x="587" y="58"/>
                        <a:pt x="607" y="78"/>
                      </a:cubicBezTo>
                      <a:lnTo>
                        <a:pt x="669" y="140"/>
                      </a:lnTo>
                      <a:cubicBezTo>
                        <a:pt x="689" y="160"/>
                        <a:pt x="689" y="192"/>
                        <a:pt x="669" y="212"/>
                      </a:cubicBezTo>
                      <a:lnTo>
                        <a:pt x="644" y="237"/>
                      </a:lnTo>
                      <a:cubicBezTo>
                        <a:pt x="651" y="250"/>
                        <a:pt x="656" y="264"/>
                        <a:pt x="661" y="279"/>
                      </a:cubicBezTo>
                      <a:lnTo>
                        <a:pt x="697" y="279"/>
                      </a:lnTo>
                      <a:cubicBezTo>
                        <a:pt x="725" y="279"/>
                        <a:pt x="747" y="301"/>
                        <a:pt x="747" y="329"/>
                      </a:cubicBezTo>
                      <a:lnTo>
                        <a:pt x="747" y="418"/>
                      </a:lnTo>
                      <a:cubicBezTo>
                        <a:pt x="747" y="446"/>
                        <a:pt x="725" y="468"/>
                        <a:pt x="697" y="468"/>
                      </a:cubicBezTo>
                      <a:lnTo>
                        <a:pt x="661" y="468"/>
                      </a:lnTo>
                      <a:cubicBezTo>
                        <a:pt x="656" y="483"/>
                        <a:pt x="651" y="497"/>
                        <a:pt x="644" y="510"/>
                      </a:cubicBezTo>
                      <a:lnTo>
                        <a:pt x="669" y="535"/>
                      </a:lnTo>
                      <a:cubicBezTo>
                        <a:pt x="679" y="544"/>
                        <a:pt x="684" y="557"/>
                        <a:pt x="684" y="571"/>
                      </a:cubicBezTo>
                      <a:cubicBezTo>
                        <a:pt x="684" y="584"/>
                        <a:pt x="679" y="597"/>
                        <a:pt x="669" y="607"/>
                      </a:cubicBezTo>
                      <a:lnTo>
                        <a:pt x="607" y="669"/>
                      </a:lnTo>
                      <a:cubicBezTo>
                        <a:pt x="587" y="689"/>
                        <a:pt x="555" y="689"/>
                        <a:pt x="535" y="669"/>
                      </a:cubicBezTo>
                      <a:lnTo>
                        <a:pt x="510" y="644"/>
                      </a:lnTo>
                      <a:cubicBezTo>
                        <a:pt x="497" y="651"/>
                        <a:pt x="483" y="656"/>
                        <a:pt x="468" y="661"/>
                      </a:cubicBezTo>
                      <a:lnTo>
                        <a:pt x="468" y="697"/>
                      </a:lnTo>
                      <a:cubicBezTo>
                        <a:pt x="468" y="725"/>
                        <a:pt x="446" y="747"/>
                        <a:pt x="418" y="747"/>
                      </a:cubicBezTo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4" name="Freeform 293">
                  <a:extLst>
                    <a:ext uri="{FF2B5EF4-FFF2-40B4-BE49-F238E27FC236}">
                      <a16:creationId xmlns:a16="http://schemas.microsoft.com/office/drawing/2014/main" id="{98AC161C-50E5-8A4E-AC31-9E59D18D192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67875" y="4576050"/>
                  <a:ext cx="488870" cy="488870"/>
                </a:xfrm>
                <a:custGeom>
                  <a:avLst/>
                  <a:gdLst>
                    <a:gd name="T0" fmla="*/ 241 w 747"/>
                    <a:gd name="T1" fmla="*/ 619 h 747"/>
                    <a:gd name="T2" fmla="*/ 303 w 747"/>
                    <a:gd name="T3" fmla="*/ 652 h 747"/>
                    <a:gd name="T4" fmla="*/ 329 w 747"/>
                    <a:gd name="T5" fmla="*/ 723 h 747"/>
                    <a:gd name="T6" fmla="*/ 444 w 747"/>
                    <a:gd name="T7" fmla="*/ 697 h 747"/>
                    <a:gd name="T8" fmla="*/ 453 w 747"/>
                    <a:gd name="T9" fmla="*/ 641 h 747"/>
                    <a:gd name="T10" fmla="*/ 521 w 747"/>
                    <a:gd name="T11" fmla="*/ 621 h 747"/>
                    <a:gd name="T12" fmla="*/ 589 w 747"/>
                    <a:gd name="T13" fmla="*/ 652 h 747"/>
                    <a:gd name="T14" fmla="*/ 660 w 747"/>
                    <a:gd name="T15" fmla="*/ 571 h 747"/>
                    <a:gd name="T16" fmla="*/ 621 w 747"/>
                    <a:gd name="T17" fmla="*/ 521 h 747"/>
                    <a:gd name="T18" fmla="*/ 641 w 747"/>
                    <a:gd name="T19" fmla="*/ 453 h 747"/>
                    <a:gd name="T20" fmla="*/ 697 w 747"/>
                    <a:gd name="T21" fmla="*/ 444 h 747"/>
                    <a:gd name="T22" fmla="*/ 723 w 747"/>
                    <a:gd name="T23" fmla="*/ 329 h 747"/>
                    <a:gd name="T24" fmla="*/ 652 w 747"/>
                    <a:gd name="T25" fmla="*/ 303 h 747"/>
                    <a:gd name="T26" fmla="*/ 619 w 747"/>
                    <a:gd name="T27" fmla="*/ 241 h 747"/>
                    <a:gd name="T28" fmla="*/ 652 w 747"/>
                    <a:gd name="T29" fmla="*/ 195 h 747"/>
                    <a:gd name="T30" fmla="*/ 589 w 747"/>
                    <a:gd name="T31" fmla="*/ 95 h 747"/>
                    <a:gd name="T32" fmla="*/ 521 w 747"/>
                    <a:gd name="T33" fmla="*/ 126 h 747"/>
                    <a:gd name="T34" fmla="*/ 453 w 747"/>
                    <a:gd name="T35" fmla="*/ 106 h 747"/>
                    <a:gd name="T36" fmla="*/ 444 w 747"/>
                    <a:gd name="T37" fmla="*/ 50 h 747"/>
                    <a:gd name="T38" fmla="*/ 329 w 747"/>
                    <a:gd name="T39" fmla="*/ 24 h 747"/>
                    <a:gd name="T40" fmla="*/ 303 w 747"/>
                    <a:gd name="T41" fmla="*/ 95 h 747"/>
                    <a:gd name="T42" fmla="*/ 241 w 747"/>
                    <a:gd name="T43" fmla="*/ 128 h 747"/>
                    <a:gd name="T44" fmla="*/ 195 w 747"/>
                    <a:gd name="T45" fmla="*/ 95 h 747"/>
                    <a:gd name="T46" fmla="*/ 95 w 747"/>
                    <a:gd name="T47" fmla="*/ 157 h 747"/>
                    <a:gd name="T48" fmla="*/ 126 w 747"/>
                    <a:gd name="T49" fmla="*/ 226 h 747"/>
                    <a:gd name="T50" fmla="*/ 106 w 747"/>
                    <a:gd name="T51" fmla="*/ 294 h 747"/>
                    <a:gd name="T52" fmla="*/ 50 w 747"/>
                    <a:gd name="T53" fmla="*/ 303 h 747"/>
                    <a:gd name="T54" fmla="*/ 24 w 747"/>
                    <a:gd name="T55" fmla="*/ 418 h 747"/>
                    <a:gd name="T56" fmla="*/ 95 w 747"/>
                    <a:gd name="T57" fmla="*/ 444 h 747"/>
                    <a:gd name="T58" fmla="*/ 128 w 747"/>
                    <a:gd name="T59" fmla="*/ 506 h 747"/>
                    <a:gd name="T60" fmla="*/ 95 w 747"/>
                    <a:gd name="T61" fmla="*/ 552 h 747"/>
                    <a:gd name="T62" fmla="*/ 95 w 747"/>
                    <a:gd name="T63" fmla="*/ 590 h 747"/>
                    <a:gd name="T64" fmla="*/ 195 w 747"/>
                    <a:gd name="T65" fmla="*/ 652 h 747"/>
                    <a:gd name="T66" fmla="*/ 235 w 747"/>
                    <a:gd name="T67" fmla="*/ 617 h 747"/>
                    <a:gd name="T68" fmla="*/ 329 w 747"/>
                    <a:gd name="T69" fmla="*/ 747 h 747"/>
                    <a:gd name="T70" fmla="*/ 279 w 747"/>
                    <a:gd name="T71" fmla="*/ 661 h 747"/>
                    <a:gd name="T72" fmla="*/ 212 w 747"/>
                    <a:gd name="T73" fmla="*/ 669 h 747"/>
                    <a:gd name="T74" fmla="*/ 78 w 747"/>
                    <a:gd name="T75" fmla="*/ 607 h 747"/>
                    <a:gd name="T76" fmla="*/ 78 w 747"/>
                    <a:gd name="T77" fmla="*/ 535 h 747"/>
                    <a:gd name="T78" fmla="*/ 86 w 747"/>
                    <a:gd name="T79" fmla="*/ 468 h 747"/>
                    <a:gd name="T80" fmla="*/ 0 w 747"/>
                    <a:gd name="T81" fmla="*/ 418 h 747"/>
                    <a:gd name="T82" fmla="*/ 50 w 747"/>
                    <a:gd name="T83" fmla="*/ 279 h 747"/>
                    <a:gd name="T84" fmla="*/ 103 w 747"/>
                    <a:gd name="T85" fmla="*/ 237 h 747"/>
                    <a:gd name="T86" fmla="*/ 63 w 747"/>
                    <a:gd name="T87" fmla="*/ 176 h 747"/>
                    <a:gd name="T88" fmla="*/ 140 w 747"/>
                    <a:gd name="T89" fmla="*/ 78 h 747"/>
                    <a:gd name="T90" fmla="*/ 212 w 747"/>
                    <a:gd name="T91" fmla="*/ 78 h 747"/>
                    <a:gd name="T92" fmla="*/ 279 w 747"/>
                    <a:gd name="T93" fmla="*/ 86 h 747"/>
                    <a:gd name="T94" fmla="*/ 329 w 747"/>
                    <a:gd name="T95" fmla="*/ 0 h 747"/>
                    <a:gd name="T96" fmla="*/ 468 w 747"/>
                    <a:gd name="T97" fmla="*/ 50 h 747"/>
                    <a:gd name="T98" fmla="*/ 510 w 747"/>
                    <a:gd name="T99" fmla="*/ 103 h 747"/>
                    <a:gd name="T100" fmla="*/ 607 w 747"/>
                    <a:gd name="T101" fmla="*/ 78 h 747"/>
                    <a:gd name="T102" fmla="*/ 669 w 747"/>
                    <a:gd name="T103" fmla="*/ 212 h 747"/>
                    <a:gd name="T104" fmla="*/ 661 w 747"/>
                    <a:gd name="T105" fmla="*/ 279 h 747"/>
                    <a:gd name="T106" fmla="*/ 747 w 747"/>
                    <a:gd name="T107" fmla="*/ 329 h 747"/>
                    <a:gd name="T108" fmla="*/ 697 w 747"/>
                    <a:gd name="T109" fmla="*/ 468 h 747"/>
                    <a:gd name="T110" fmla="*/ 644 w 747"/>
                    <a:gd name="T111" fmla="*/ 510 h 747"/>
                    <a:gd name="T112" fmla="*/ 684 w 747"/>
                    <a:gd name="T113" fmla="*/ 571 h 747"/>
                    <a:gd name="T114" fmla="*/ 607 w 747"/>
                    <a:gd name="T115" fmla="*/ 669 h 747"/>
                    <a:gd name="T116" fmla="*/ 510 w 747"/>
                    <a:gd name="T117" fmla="*/ 644 h 747"/>
                    <a:gd name="T118" fmla="*/ 468 w 747"/>
                    <a:gd name="T119" fmla="*/ 697 h 7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747" h="747">
                      <a:moveTo>
                        <a:pt x="235" y="617"/>
                      </a:moveTo>
                      <a:cubicBezTo>
                        <a:pt x="237" y="617"/>
                        <a:pt x="239" y="618"/>
                        <a:pt x="241" y="619"/>
                      </a:cubicBezTo>
                      <a:cubicBezTo>
                        <a:pt x="257" y="628"/>
                        <a:pt x="275" y="635"/>
                        <a:pt x="294" y="641"/>
                      </a:cubicBezTo>
                      <a:cubicBezTo>
                        <a:pt x="299" y="642"/>
                        <a:pt x="303" y="647"/>
                        <a:pt x="303" y="652"/>
                      </a:cubicBezTo>
                      <a:lnTo>
                        <a:pt x="303" y="697"/>
                      </a:lnTo>
                      <a:cubicBezTo>
                        <a:pt x="303" y="711"/>
                        <a:pt x="315" y="723"/>
                        <a:pt x="329" y="723"/>
                      </a:cubicBezTo>
                      <a:lnTo>
                        <a:pt x="418" y="723"/>
                      </a:lnTo>
                      <a:cubicBezTo>
                        <a:pt x="432" y="723"/>
                        <a:pt x="444" y="711"/>
                        <a:pt x="444" y="697"/>
                      </a:cubicBezTo>
                      <a:lnTo>
                        <a:pt x="444" y="652"/>
                      </a:lnTo>
                      <a:cubicBezTo>
                        <a:pt x="444" y="647"/>
                        <a:pt x="448" y="642"/>
                        <a:pt x="453" y="641"/>
                      </a:cubicBezTo>
                      <a:cubicBezTo>
                        <a:pt x="472" y="635"/>
                        <a:pt x="490" y="628"/>
                        <a:pt x="506" y="619"/>
                      </a:cubicBezTo>
                      <a:cubicBezTo>
                        <a:pt x="511" y="616"/>
                        <a:pt x="517" y="617"/>
                        <a:pt x="521" y="621"/>
                      </a:cubicBezTo>
                      <a:lnTo>
                        <a:pt x="552" y="652"/>
                      </a:lnTo>
                      <a:cubicBezTo>
                        <a:pt x="562" y="662"/>
                        <a:pt x="579" y="662"/>
                        <a:pt x="589" y="652"/>
                      </a:cubicBezTo>
                      <a:lnTo>
                        <a:pt x="652" y="590"/>
                      </a:lnTo>
                      <a:cubicBezTo>
                        <a:pt x="657" y="584"/>
                        <a:pt x="660" y="578"/>
                        <a:pt x="660" y="571"/>
                      </a:cubicBezTo>
                      <a:cubicBezTo>
                        <a:pt x="660" y="564"/>
                        <a:pt x="657" y="557"/>
                        <a:pt x="652" y="552"/>
                      </a:cubicBezTo>
                      <a:lnTo>
                        <a:pt x="621" y="521"/>
                      </a:lnTo>
                      <a:cubicBezTo>
                        <a:pt x="617" y="517"/>
                        <a:pt x="616" y="511"/>
                        <a:pt x="619" y="506"/>
                      </a:cubicBezTo>
                      <a:cubicBezTo>
                        <a:pt x="628" y="490"/>
                        <a:pt x="635" y="472"/>
                        <a:pt x="641" y="453"/>
                      </a:cubicBezTo>
                      <a:cubicBezTo>
                        <a:pt x="642" y="448"/>
                        <a:pt x="647" y="444"/>
                        <a:pt x="652" y="444"/>
                      </a:cubicBezTo>
                      <a:lnTo>
                        <a:pt x="697" y="444"/>
                      </a:lnTo>
                      <a:cubicBezTo>
                        <a:pt x="711" y="444"/>
                        <a:pt x="723" y="432"/>
                        <a:pt x="723" y="418"/>
                      </a:cubicBezTo>
                      <a:lnTo>
                        <a:pt x="723" y="329"/>
                      </a:lnTo>
                      <a:cubicBezTo>
                        <a:pt x="723" y="315"/>
                        <a:pt x="711" y="303"/>
                        <a:pt x="697" y="303"/>
                      </a:cubicBezTo>
                      <a:lnTo>
                        <a:pt x="652" y="303"/>
                      </a:lnTo>
                      <a:cubicBezTo>
                        <a:pt x="647" y="303"/>
                        <a:pt x="642" y="299"/>
                        <a:pt x="641" y="294"/>
                      </a:cubicBezTo>
                      <a:cubicBezTo>
                        <a:pt x="635" y="275"/>
                        <a:pt x="628" y="257"/>
                        <a:pt x="619" y="241"/>
                      </a:cubicBezTo>
                      <a:cubicBezTo>
                        <a:pt x="616" y="236"/>
                        <a:pt x="617" y="230"/>
                        <a:pt x="621" y="226"/>
                      </a:cubicBezTo>
                      <a:lnTo>
                        <a:pt x="652" y="195"/>
                      </a:lnTo>
                      <a:cubicBezTo>
                        <a:pt x="662" y="185"/>
                        <a:pt x="662" y="168"/>
                        <a:pt x="652" y="157"/>
                      </a:cubicBezTo>
                      <a:lnTo>
                        <a:pt x="589" y="95"/>
                      </a:lnTo>
                      <a:cubicBezTo>
                        <a:pt x="579" y="85"/>
                        <a:pt x="562" y="85"/>
                        <a:pt x="552" y="95"/>
                      </a:cubicBezTo>
                      <a:lnTo>
                        <a:pt x="521" y="126"/>
                      </a:lnTo>
                      <a:cubicBezTo>
                        <a:pt x="517" y="130"/>
                        <a:pt x="511" y="131"/>
                        <a:pt x="506" y="128"/>
                      </a:cubicBezTo>
                      <a:cubicBezTo>
                        <a:pt x="490" y="119"/>
                        <a:pt x="472" y="112"/>
                        <a:pt x="453" y="106"/>
                      </a:cubicBezTo>
                      <a:cubicBezTo>
                        <a:pt x="448" y="105"/>
                        <a:pt x="444" y="100"/>
                        <a:pt x="444" y="95"/>
                      </a:cubicBezTo>
                      <a:lnTo>
                        <a:pt x="444" y="50"/>
                      </a:lnTo>
                      <a:cubicBezTo>
                        <a:pt x="444" y="36"/>
                        <a:pt x="432" y="24"/>
                        <a:pt x="418" y="24"/>
                      </a:cubicBezTo>
                      <a:lnTo>
                        <a:pt x="329" y="24"/>
                      </a:lnTo>
                      <a:cubicBezTo>
                        <a:pt x="315" y="24"/>
                        <a:pt x="303" y="36"/>
                        <a:pt x="303" y="50"/>
                      </a:cubicBezTo>
                      <a:lnTo>
                        <a:pt x="303" y="95"/>
                      </a:lnTo>
                      <a:cubicBezTo>
                        <a:pt x="303" y="100"/>
                        <a:pt x="299" y="105"/>
                        <a:pt x="294" y="106"/>
                      </a:cubicBezTo>
                      <a:cubicBezTo>
                        <a:pt x="275" y="112"/>
                        <a:pt x="257" y="119"/>
                        <a:pt x="241" y="128"/>
                      </a:cubicBezTo>
                      <a:cubicBezTo>
                        <a:pt x="236" y="131"/>
                        <a:pt x="230" y="130"/>
                        <a:pt x="226" y="126"/>
                      </a:cubicBezTo>
                      <a:lnTo>
                        <a:pt x="195" y="95"/>
                      </a:lnTo>
                      <a:cubicBezTo>
                        <a:pt x="185" y="85"/>
                        <a:pt x="167" y="85"/>
                        <a:pt x="157" y="95"/>
                      </a:cubicBezTo>
                      <a:lnTo>
                        <a:pt x="95" y="157"/>
                      </a:lnTo>
                      <a:cubicBezTo>
                        <a:pt x="85" y="168"/>
                        <a:pt x="85" y="185"/>
                        <a:pt x="95" y="195"/>
                      </a:cubicBezTo>
                      <a:lnTo>
                        <a:pt x="126" y="226"/>
                      </a:lnTo>
                      <a:cubicBezTo>
                        <a:pt x="130" y="230"/>
                        <a:pt x="131" y="236"/>
                        <a:pt x="128" y="241"/>
                      </a:cubicBezTo>
                      <a:cubicBezTo>
                        <a:pt x="119" y="257"/>
                        <a:pt x="112" y="275"/>
                        <a:pt x="106" y="294"/>
                      </a:cubicBezTo>
                      <a:cubicBezTo>
                        <a:pt x="105" y="299"/>
                        <a:pt x="100" y="303"/>
                        <a:pt x="95" y="303"/>
                      </a:cubicBezTo>
                      <a:lnTo>
                        <a:pt x="50" y="303"/>
                      </a:lnTo>
                      <a:cubicBezTo>
                        <a:pt x="36" y="303"/>
                        <a:pt x="24" y="315"/>
                        <a:pt x="24" y="329"/>
                      </a:cubicBezTo>
                      <a:lnTo>
                        <a:pt x="24" y="418"/>
                      </a:lnTo>
                      <a:cubicBezTo>
                        <a:pt x="24" y="432"/>
                        <a:pt x="36" y="444"/>
                        <a:pt x="50" y="444"/>
                      </a:cubicBezTo>
                      <a:lnTo>
                        <a:pt x="95" y="444"/>
                      </a:lnTo>
                      <a:cubicBezTo>
                        <a:pt x="100" y="444"/>
                        <a:pt x="105" y="448"/>
                        <a:pt x="106" y="453"/>
                      </a:cubicBezTo>
                      <a:cubicBezTo>
                        <a:pt x="112" y="472"/>
                        <a:pt x="119" y="490"/>
                        <a:pt x="128" y="506"/>
                      </a:cubicBezTo>
                      <a:cubicBezTo>
                        <a:pt x="131" y="511"/>
                        <a:pt x="130" y="517"/>
                        <a:pt x="126" y="521"/>
                      </a:cubicBezTo>
                      <a:lnTo>
                        <a:pt x="95" y="552"/>
                      </a:lnTo>
                      <a:cubicBezTo>
                        <a:pt x="90" y="557"/>
                        <a:pt x="87" y="564"/>
                        <a:pt x="87" y="571"/>
                      </a:cubicBezTo>
                      <a:cubicBezTo>
                        <a:pt x="87" y="578"/>
                        <a:pt x="90" y="584"/>
                        <a:pt x="95" y="590"/>
                      </a:cubicBezTo>
                      <a:lnTo>
                        <a:pt x="157" y="652"/>
                      </a:lnTo>
                      <a:cubicBezTo>
                        <a:pt x="167" y="662"/>
                        <a:pt x="185" y="662"/>
                        <a:pt x="195" y="652"/>
                      </a:cubicBezTo>
                      <a:lnTo>
                        <a:pt x="226" y="621"/>
                      </a:lnTo>
                      <a:cubicBezTo>
                        <a:pt x="229" y="618"/>
                        <a:pt x="232" y="617"/>
                        <a:pt x="235" y="617"/>
                      </a:cubicBezTo>
                      <a:close/>
                      <a:moveTo>
                        <a:pt x="418" y="747"/>
                      </a:moveTo>
                      <a:lnTo>
                        <a:pt x="329" y="747"/>
                      </a:lnTo>
                      <a:cubicBezTo>
                        <a:pt x="301" y="747"/>
                        <a:pt x="279" y="725"/>
                        <a:pt x="279" y="697"/>
                      </a:cubicBezTo>
                      <a:lnTo>
                        <a:pt x="279" y="661"/>
                      </a:lnTo>
                      <a:cubicBezTo>
                        <a:pt x="264" y="656"/>
                        <a:pt x="250" y="651"/>
                        <a:pt x="237" y="644"/>
                      </a:cubicBezTo>
                      <a:lnTo>
                        <a:pt x="212" y="669"/>
                      </a:lnTo>
                      <a:cubicBezTo>
                        <a:pt x="192" y="689"/>
                        <a:pt x="160" y="689"/>
                        <a:pt x="140" y="669"/>
                      </a:cubicBezTo>
                      <a:lnTo>
                        <a:pt x="78" y="607"/>
                      </a:lnTo>
                      <a:cubicBezTo>
                        <a:pt x="68" y="597"/>
                        <a:pt x="63" y="584"/>
                        <a:pt x="63" y="571"/>
                      </a:cubicBezTo>
                      <a:cubicBezTo>
                        <a:pt x="63" y="557"/>
                        <a:pt x="68" y="544"/>
                        <a:pt x="78" y="535"/>
                      </a:cubicBezTo>
                      <a:lnTo>
                        <a:pt x="103" y="510"/>
                      </a:lnTo>
                      <a:cubicBezTo>
                        <a:pt x="96" y="497"/>
                        <a:pt x="90" y="483"/>
                        <a:pt x="86" y="468"/>
                      </a:cubicBezTo>
                      <a:lnTo>
                        <a:pt x="50" y="468"/>
                      </a:lnTo>
                      <a:cubicBezTo>
                        <a:pt x="22" y="468"/>
                        <a:pt x="0" y="446"/>
                        <a:pt x="0" y="418"/>
                      </a:cubicBezTo>
                      <a:lnTo>
                        <a:pt x="0" y="329"/>
                      </a:lnTo>
                      <a:cubicBezTo>
                        <a:pt x="0" y="301"/>
                        <a:pt x="22" y="279"/>
                        <a:pt x="50" y="279"/>
                      </a:cubicBezTo>
                      <a:lnTo>
                        <a:pt x="86" y="279"/>
                      </a:lnTo>
                      <a:cubicBezTo>
                        <a:pt x="90" y="264"/>
                        <a:pt x="96" y="250"/>
                        <a:pt x="103" y="237"/>
                      </a:cubicBezTo>
                      <a:lnTo>
                        <a:pt x="78" y="212"/>
                      </a:lnTo>
                      <a:cubicBezTo>
                        <a:pt x="68" y="203"/>
                        <a:pt x="63" y="190"/>
                        <a:pt x="63" y="176"/>
                      </a:cubicBezTo>
                      <a:cubicBezTo>
                        <a:pt x="63" y="163"/>
                        <a:pt x="68" y="150"/>
                        <a:pt x="78" y="140"/>
                      </a:cubicBezTo>
                      <a:lnTo>
                        <a:pt x="140" y="78"/>
                      </a:lnTo>
                      <a:cubicBezTo>
                        <a:pt x="150" y="68"/>
                        <a:pt x="163" y="63"/>
                        <a:pt x="176" y="63"/>
                      </a:cubicBezTo>
                      <a:cubicBezTo>
                        <a:pt x="190" y="63"/>
                        <a:pt x="203" y="68"/>
                        <a:pt x="212" y="78"/>
                      </a:cubicBezTo>
                      <a:lnTo>
                        <a:pt x="237" y="103"/>
                      </a:lnTo>
                      <a:cubicBezTo>
                        <a:pt x="250" y="96"/>
                        <a:pt x="264" y="91"/>
                        <a:pt x="279" y="86"/>
                      </a:cubicBezTo>
                      <a:lnTo>
                        <a:pt x="279" y="50"/>
                      </a:lnTo>
                      <a:cubicBezTo>
                        <a:pt x="279" y="22"/>
                        <a:pt x="301" y="0"/>
                        <a:pt x="329" y="0"/>
                      </a:cubicBezTo>
                      <a:lnTo>
                        <a:pt x="418" y="0"/>
                      </a:lnTo>
                      <a:cubicBezTo>
                        <a:pt x="446" y="0"/>
                        <a:pt x="468" y="22"/>
                        <a:pt x="468" y="50"/>
                      </a:cubicBezTo>
                      <a:lnTo>
                        <a:pt x="468" y="86"/>
                      </a:lnTo>
                      <a:cubicBezTo>
                        <a:pt x="483" y="91"/>
                        <a:pt x="497" y="96"/>
                        <a:pt x="510" y="103"/>
                      </a:cubicBezTo>
                      <a:lnTo>
                        <a:pt x="535" y="78"/>
                      </a:lnTo>
                      <a:cubicBezTo>
                        <a:pt x="555" y="58"/>
                        <a:pt x="587" y="58"/>
                        <a:pt x="607" y="78"/>
                      </a:cubicBezTo>
                      <a:lnTo>
                        <a:pt x="669" y="140"/>
                      </a:lnTo>
                      <a:cubicBezTo>
                        <a:pt x="689" y="160"/>
                        <a:pt x="689" y="192"/>
                        <a:pt x="669" y="212"/>
                      </a:cubicBezTo>
                      <a:lnTo>
                        <a:pt x="644" y="237"/>
                      </a:lnTo>
                      <a:cubicBezTo>
                        <a:pt x="651" y="250"/>
                        <a:pt x="656" y="264"/>
                        <a:pt x="661" y="279"/>
                      </a:cubicBezTo>
                      <a:lnTo>
                        <a:pt x="697" y="279"/>
                      </a:lnTo>
                      <a:cubicBezTo>
                        <a:pt x="725" y="279"/>
                        <a:pt x="747" y="301"/>
                        <a:pt x="747" y="329"/>
                      </a:cubicBezTo>
                      <a:lnTo>
                        <a:pt x="747" y="418"/>
                      </a:lnTo>
                      <a:cubicBezTo>
                        <a:pt x="747" y="446"/>
                        <a:pt x="725" y="468"/>
                        <a:pt x="697" y="468"/>
                      </a:cubicBezTo>
                      <a:lnTo>
                        <a:pt x="661" y="468"/>
                      </a:lnTo>
                      <a:cubicBezTo>
                        <a:pt x="656" y="483"/>
                        <a:pt x="651" y="497"/>
                        <a:pt x="644" y="510"/>
                      </a:cubicBezTo>
                      <a:lnTo>
                        <a:pt x="669" y="535"/>
                      </a:lnTo>
                      <a:cubicBezTo>
                        <a:pt x="679" y="544"/>
                        <a:pt x="684" y="557"/>
                        <a:pt x="684" y="571"/>
                      </a:cubicBezTo>
                      <a:cubicBezTo>
                        <a:pt x="684" y="584"/>
                        <a:pt x="679" y="597"/>
                        <a:pt x="669" y="607"/>
                      </a:cubicBezTo>
                      <a:lnTo>
                        <a:pt x="607" y="669"/>
                      </a:lnTo>
                      <a:cubicBezTo>
                        <a:pt x="587" y="689"/>
                        <a:pt x="555" y="689"/>
                        <a:pt x="535" y="669"/>
                      </a:cubicBezTo>
                      <a:lnTo>
                        <a:pt x="510" y="644"/>
                      </a:lnTo>
                      <a:cubicBezTo>
                        <a:pt x="497" y="651"/>
                        <a:pt x="483" y="656"/>
                        <a:pt x="468" y="661"/>
                      </a:cubicBezTo>
                      <a:lnTo>
                        <a:pt x="468" y="697"/>
                      </a:lnTo>
                      <a:cubicBezTo>
                        <a:pt x="468" y="725"/>
                        <a:pt x="446" y="747"/>
                        <a:pt x="418" y="747"/>
                      </a:cubicBezTo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5" name="Circle: Hollow 181">
                  <a:extLst>
                    <a:ext uri="{FF2B5EF4-FFF2-40B4-BE49-F238E27FC236}">
                      <a16:creationId xmlns:a16="http://schemas.microsoft.com/office/drawing/2014/main" id="{5E632E56-E74F-9C4E-AC17-A7EDA4B16697}"/>
                    </a:ext>
                  </a:extLst>
                </p:cNvPr>
                <p:cNvSpPr/>
                <p:nvPr/>
              </p:nvSpPr>
              <p:spPr>
                <a:xfrm>
                  <a:off x="7982888" y="4691063"/>
                  <a:ext cx="258844" cy="258844"/>
                </a:xfrm>
                <a:prstGeom prst="donut">
                  <a:avLst>
                    <a:gd name="adj" fmla="val 5006"/>
                  </a:avLst>
                </a:prstGeom>
                <a:grpFill/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9E591778-E0EC-8D49-9BD6-78900308FC89}"/>
                  </a:ext>
                </a:extLst>
              </p:cNvPr>
              <p:cNvGrpSpPr/>
              <p:nvPr/>
            </p:nvGrpSpPr>
            <p:grpSpPr>
              <a:xfrm rot="21270549">
                <a:off x="9893746" y="1369420"/>
                <a:ext cx="549429" cy="549429"/>
                <a:chOff x="7736538" y="4444713"/>
                <a:chExt cx="751544" cy="751544"/>
              </a:xfrm>
              <a:solidFill>
                <a:srgbClr val="7030A0"/>
              </a:solidFill>
            </p:grpSpPr>
            <p:sp>
              <p:nvSpPr>
                <p:cNvPr id="140" name="Freeform 293">
                  <a:extLst>
                    <a:ext uri="{FF2B5EF4-FFF2-40B4-BE49-F238E27FC236}">
                      <a16:creationId xmlns:a16="http://schemas.microsoft.com/office/drawing/2014/main" id="{9E5D0301-ABAC-F841-9315-D61A2CF98D6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736538" y="4444713"/>
                  <a:ext cx="751544" cy="751544"/>
                </a:xfrm>
                <a:custGeom>
                  <a:avLst/>
                  <a:gdLst>
                    <a:gd name="T0" fmla="*/ 241 w 747"/>
                    <a:gd name="T1" fmla="*/ 619 h 747"/>
                    <a:gd name="T2" fmla="*/ 303 w 747"/>
                    <a:gd name="T3" fmla="*/ 652 h 747"/>
                    <a:gd name="T4" fmla="*/ 329 w 747"/>
                    <a:gd name="T5" fmla="*/ 723 h 747"/>
                    <a:gd name="T6" fmla="*/ 444 w 747"/>
                    <a:gd name="T7" fmla="*/ 697 h 747"/>
                    <a:gd name="T8" fmla="*/ 453 w 747"/>
                    <a:gd name="T9" fmla="*/ 641 h 747"/>
                    <a:gd name="T10" fmla="*/ 521 w 747"/>
                    <a:gd name="T11" fmla="*/ 621 h 747"/>
                    <a:gd name="T12" fmla="*/ 589 w 747"/>
                    <a:gd name="T13" fmla="*/ 652 h 747"/>
                    <a:gd name="T14" fmla="*/ 660 w 747"/>
                    <a:gd name="T15" fmla="*/ 571 h 747"/>
                    <a:gd name="T16" fmla="*/ 621 w 747"/>
                    <a:gd name="T17" fmla="*/ 521 h 747"/>
                    <a:gd name="T18" fmla="*/ 641 w 747"/>
                    <a:gd name="T19" fmla="*/ 453 h 747"/>
                    <a:gd name="T20" fmla="*/ 697 w 747"/>
                    <a:gd name="T21" fmla="*/ 444 h 747"/>
                    <a:gd name="T22" fmla="*/ 723 w 747"/>
                    <a:gd name="T23" fmla="*/ 329 h 747"/>
                    <a:gd name="T24" fmla="*/ 652 w 747"/>
                    <a:gd name="T25" fmla="*/ 303 h 747"/>
                    <a:gd name="T26" fmla="*/ 619 w 747"/>
                    <a:gd name="T27" fmla="*/ 241 h 747"/>
                    <a:gd name="T28" fmla="*/ 652 w 747"/>
                    <a:gd name="T29" fmla="*/ 195 h 747"/>
                    <a:gd name="T30" fmla="*/ 589 w 747"/>
                    <a:gd name="T31" fmla="*/ 95 h 747"/>
                    <a:gd name="T32" fmla="*/ 521 w 747"/>
                    <a:gd name="T33" fmla="*/ 126 h 747"/>
                    <a:gd name="T34" fmla="*/ 453 w 747"/>
                    <a:gd name="T35" fmla="*/ 106 h 747"/>
                    <a:gd name="T36" fmla="*/ 444 w 747"/>
                    <a:gd name="T37" fmla="*/ 50 h 747"/>
                    <a:gd name="T38" fmla="*/ 329 w 747"/>
                    <a:gd name="T39" fmla="*/ 24 h 747"/>
                    <a:gd name="T40" fmla="*/ 303 w 747"/>
                    <a:gd name="T41" fmla="*/ 95 h 747"/>
                    <a:gd name="T42" fmla="*/ 241 w 747"/>
                    <a:gd name="T43" fmla="*/ 128 h 747"/>
                    <a:gd name="T44" fmla="*/ 195 w 747"/>
                    <a:gd name="T45" fmla="*/ 95 h 747"/>
                    <a:gd name="T46" fmla="*/ 95 w 747"/>
                    <a:gd name="T47" fmla="*/ 157 h 747"/>
                    <a:gd name="T48" fmla="*/ 126 w 747"/>
                    <a:gd name="T49" fmla="*/ 226 h 747"/>
                    <a:gd name="T50" fmla="*/ 106 w 747"/>
                    <a:gd name="T51" fmla="*/ 294 h 747"/>
                    <a:gd name="T52" fmla="*/ 50 w 747"/>
                    <a:gd name="T53" fmla="*/ 303 h 747"/>
                    <a:gd name="T54" fmla="*/ 24 w 747"/>
                    <a:gd name="T55" fmla="*/ 418 h 747"/>
                    <a:gd name="T56" fmla="*/ 95 w 747"/>
                    <a:gd name="T57" fmla="*/ 444 h 747"/>
                    <a:gd name="T58" fmla="*/ 128 w 747"/>
                    <a:gd name="T59" fmla="*/ 506 h 747"/>
                    <a:gd name="T60" fmla="*/ 95 w 747"/>
                    <a:gd name="T61" fmla="*/ 552 h 747"/>
                    <a:gd name="T62" fmla="*/ 95 w 747"/>
                    <a:gd name="T63" fmla="*/ 590 h 747"/>
                    <a:gd name="T64" fmla="*/ 195 w 747"/>
                    <a:gd name="T65" fmla="*/ 652 h 747"/>
                    <a:gd name="T66" fmla="*/ 235 w 747"/>
                    <a:gd name="T67" fmla="*/ 617 h 747"/>
                    <a:gd name="T68" fmla="*/ 329 w 747"/>
                    <a:gd name="T69" fmla="*/ 747 h 747"/>
                    <a:gd name="T70" fmla="*/ 279 w 747"/>
                    <a:gd name="T71" fmla="*/ 661 h 747"/>
                    <a:gd name="T72" fmla="*/ 212 w 747"/>
                    <a:gd name="T73" fmla="*/ 669 h 747"/>
                    <a:gd name="T74" fmla="*/ 78 w 747"/>
                    <a:gd name="T75" fmla="*/ 607 h 747"/>
                    <a:gd name="T76" fmla="*/ 78 w 747"/>
                    <a:gd name="T77" fmla="*/ 535 h 747"/>
                    <a:gd name="T78" fmla="*/ 86 w 747"/>
                    <a:gd name="T79" fmla="*/ 468 h 747"/>
                    <a:gd name="T80" fmla="*/ 0 w 747"/>
                    <a:gd name="T81" fmla="*/ 418 h 747"/>
                    <a:gd name="T82" fmla="*/ 50 w 747"/>
                    <a:gd name="T83" fmla="*/ 279 h 747"/>
                    <a:gd name="T84" fmla="*/ 103 w 747"/>
                    <a:gd name="T85" fmla="*/ 237 h 747"/>
                    <a:gd name="T86" fmla="*/ 63 w 747"/>
                    <a:gd name="T87" fmla="*/ 176 h 747"/>
                    <a:gd name="T88" fmla="*/ 140 w 747"/>
                    <a:gd name="T89" fmla="*/ 78 h 747"/>
                    <a:gd name="T90" fmla="*/ 212 w 747"/>
                    <a:gd name="T91" fmla="*/ 78 h 747"/>
                    <a:gd name="T92" fmla="*/ 279 w 747"/>
                    <a:gd name="T93" fmla="*/ 86 h 747"/>
                    <a:gd name="T94" fmla="*/ 329 w 747"/>
                    <a:gd name="T95" fmla="*/ 0 h 747"/>
                    <a:gd name="T96" fmla="*/ 468 w 747"/>
                    <a:gd name="T97" fmla="*/ 50 h 747"/>
                    <a:gd name="T98" fmla="*/ 510 w 747"/>
                    <a:gd name="T99" fmla="*/ 103 h 747"/>
                    <a:gd name="T100" fmla="*/ 607 w 747"/>
                    <a:gd name="T101" fmla="*/ 78 h 747"/>
                    <a:gd name="T102" fmla="*/ 669 w 747"/>
                    <a:gd name="T103" fmla="*/ 212 h 747"/>
                    <a:gd name="T104" fmla="*/ 661 w 747"/>
                    <a:gd name="T105" fmla="*/ 279 h 747"/>
                    <a:gd name="T106" fmla="*/ 747 w 747"/>
                    <a:gd name="T107" fmla="*/ 329 h 747"/>
                    <a:gd name="T108" fmla="*/ 697 w 747"/>
                    <a:gd name="T109" fmla="*/ 468 h 747"/>
                    <a:gd name="T110" fmla="*/ 644 w 747"/>
                    <a:gd name="T111" fmla="*/ 510 h 747"/>
                    <a:gd name="T112" fmla="*/ 684 w 747"/>
                    <a:gd name="T113" fmla="*/ 571 h 747"/>
                    <a:gd name="T114" fmla="*/ 607 w 747"/>
                    <a:gd name="T115" fmla="*/ 669 h 747"/>
                    <a:gd name="T116" fmla="*/ 510 w 747"/>
                    <a:gd name="T117" fmla="*/ 644 h 747"/>
                    <a:gd name="T118" fmla="*/ 468 w 747"/>
                    <a:gd name="T119" fmla="*/ 697 h 7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747" h="747">
                      <a:moveTo>
                        <a:pt x="235" y="617"/>
                      </a:moveTo>
                      <a:cubicBezTo>
                        <a:pt x="237" y="617"/>
                        <a:pt x="239" y="618"/>
                        <a:pt x="241" y="619"/>
                      </a:cubicBezTo>
                      <a:cubicBezTo>
                        <a:pt x="257" y="628"/>
                        <a:pt x="275" y="635"/>
                        <a:pt x="294" y="641"/>
                      </a:cubicBezTo>
                      <a:cubicBezTo>
                        <a:pt x="299" y="642"/>
                        <a:pt x="303" y="647"/>
                        <a:pt x="303" y="652"/>
                      </a:cubicBezTo>
                      <a:lnTo>
                        <a:pt x="303" y="697"/>
                      </a:lnTo>
                      <a:cubicBezTo>
                        <a:pt x="303" y="711"/>
                        <a:pt x="315" y="723"/>
                        <a:pt x="329" y="723"/>
                      </a:cubicBezTo>
                      <a:lnTo>
                        <a:pt x="418" y="723"/>
                      </a:lnTo>
                      <a:cubicBezTo>
                        <a:pt x="432" y="723"/>
                        <a:pt x="444" y="711"/>
                        <a:pt x="444" y="697"/>
                      </a:cubicBezTo>
                      <a:lnTo>
                        <a:pt x="444" y="652"/>
                      </a:lnTo>
                      <a:cubicBezTo>
                        <a:pt x="444" y="647"/>
                        <a:pt x="448" y="642"/>
                        <a:pt x="453" y="641"/>
                      </a:cubicBezTo>
                      <a:cubicBezTo>
                        <a:pt x="472" y="635"/>
                        <a:pt x="490" y="628"/>
                        <a:pt x="506" y="619"/>
                      </a:cubicBezTo>
                      <a:cubicBezTo>
                        <a:pt x="511" y="616"/>
                        <a:pt x="517" y="617"/>
                        <a:pt x="521" y="621"/>
                      </a:cubicBezTo>
                      <a:lnTo>
                        <a:pt x="552" y="652"/>
                      </a:lnTo>
                      <a:cubicBezTo>
                        <a:pt x="562" y="662"/>
                        <a:pt x="579" y="662"/>
                        <a:pt x="589" y="652"/>
                      </a:cubicBezTo>
                      <a:lnTo>
                        <a:pt x="652" y="590"/>
                      </a:lnTo>
                      <a:cubicBezTo>
                        <a:pt x="657" y="584"/>
                        <a:pt x="660" y="578"/>
                        <a:pt x="660" y="571"/>
                      </a:cubicBezTo>
                      <a:cubicBezTo>
                        <a:pt x="660" y="564"/>
                        <a:pt x="657" y="557"/>
                        <a:pt x="652" y="552"/>
                      </a:cubicBezTo>
                      <a:lnTo>
                        <a:pt x="621" y="521"/>
                      </a:lnTo>
                      <a:cubicBezTo>
                        <a:pt x="617" y="517"/>
                        <a:pt x="616" y="511"/>
                        <a:pt x="619" y="506"/>
                      </a:cubicBezTo>
                      <a:cubicBezTo>
                        <a:pt x="628" y="490"/>
                        <a:pt x="635" y="472"/>
                        <a:pt x="641" y="453"/>
                      </a:cubicBezTo>
                      <a:cubicBezTo>
                        <a:pt x="642" y="448"/>
                        <a:pt x="647" y="444"/>
                        <a:pt x="652" y="444"/>
                      </a:cubicBezTo>
                      <a:lnTo>
                        <a:pt x="697" y="444"/>
                      </a:lnTo>
                      <a:cubicBezTo>
                        <a:pt x="711" y="444"/>
                        <a:pt x="723" y="432"/>
                        <a:pt x="723" y="418"/>
                      </a:cubicBezTo>
                      <a:lnTo>
                        <a:pt x="723" y="329"/>
                      </a:lnTo>
                      <a:cubicBezTo>
                        <a:pt x="723" y="315"/>
                        <a:pt x="711" y="303"/>
                        <a:pt x="697" y="303"/>
                      </a:cubicBezTo>
                      <a:lnTo>
                        <a:pt x="652" y="303"/>
                      </a:lnTo>
                      <a:cubicBezTo>
                        <a:pt x="647" y="303"/>
                        <a:pt x="642" y="299"/>
                        <a:pt x="641" y="294"/>
                      </a:cubicBezTo>
                      <a:cubicBezTo>
                        <a:pt x="635" y="275"/>
                        <a:pt x="628" y="257"/>
                        <a:pt x="619" y="241"/>
                      </a:cubicBezTo>
                      <a:cubicBezTo>
                        <a:pt x="616" y="236"/>
                        <a:pt x="617" y="230"/>
                        <a:pt x="621" y="226"/>
                      </a:cubicBezTo>
                      <a:lnTo>
                        <a:pt x="652" y="195"/>
                      </a:lnTo>
                      <a:cubicBezTo>
                        <a:pt x="662" y="185"/>
                        <a:pt x="662" y="168"/>
                        <a:pt x="652" y="157"/>
                      </a:cubicBezTo>
                      <a:lnTo>
                        <a:pt x="589" y="95"/>
                      </a:lnTo>
                      <a:cubicBezTo>
                        <a:pt x="579" y="85"/>
                        <a:pt x="562" y="85"/>
                        <a:pt x="552" y="95"/>
                      </a:cubicBezTo>
                      <a:lnTo>
                        <a:pt x="521" y="126"/>
                      </a:lnTo>
                      <a:cubicBezTo>
                        <a:pt x="517" y="130"/>
                        <a:pt x="511" y="131"/>
                        <a:pt x="506" y="128"/>
                      </a:cubicBezTo>
                      <a:cubicBezTo>
                        <a:pt x="490" y="119"/>
                        <a:pt x="472" y="112"/>
                        <a:pt x="453" y="106"/>
                      </a:cubicBezTo>
                      <a:cubicBezTo>
                        <a:pt x="448" y="105"/>
                        <a:pt x="444" y="100"/>
                        <a:pt x="444" y="95"/>
                      </a:cubicBezTo>
                      <a:lnTo>
                        <a:pt x="444" y="50"/>
                      </a:lnTo>
                      <a:cubicBezTo>
                        <a:pt x="444" y="36"/>
                        <a:pt x="432" y="24"/>
                        <a:pt x="418" y="24"/>
                      </a:cubicBezTo>
                      <a:lnTo>
                        <a:pt x="329" y="24"/>
                      </a:lnTo>
                      <a:cubicBezTo>
                        <a:pt x="315" y="24"/>
                        <a:pt x="303" y="36"/>
                        <a:pt x="303" y="50"/>
                      </a:cubicBezTo>
                      <a:lnTo>
                        <a:pt x="303" y="95"/>
                      </a:lnTo>
                      <a:cubicBezTo>
                        <a:pt x="303" y="100"/>
                        <a:pt x="299" y="105"/>
                        <a:pt x="294" y="106"/>
                      </a:cubicBezTo>
                      <a:cubicBezTo>
                        <a:pt x="275" y="112"/>
                        <a:pt x="257" y="119"/>
                        <a:pt x="241" y="128"/>
                      </a:cubicBezTo>
                      <a:cubicBezTo>
                        <a:pt x="236" y="131"/>
                        <a:pt x="230" y="130"/>
                        <a:pt x="226" y="126"/>
                      </a:cubicBezTo>
                      <a:lnTo>
                        <a:pt x="195" y="95"/>
                      </a:lnTo>
                      <a:cubicBezTo>
                        <a:pt x="185" y="85"/>
                        <a:pt x="167" y="85"/>
                        <a:pt x="157" y="95"/>
                      </a:cubicBezTo>
                      <a:lnTo>
                        <a:pt x="95" y="157"/>
                      </a:lnTo>
                      <a:cubicBezTo>
                        <a:pt x="85" y="168"/>
                        <a:pt x="85" y="185"/>
                        <a:pt x="95" y="195"/>
                      </a:cubicBezTo>
                      <a:lnTo>
                        <a:pt x="126" y="226"/>
                      </a:lnTo>
                      <a:cubicBezTo>
                        <a:pt x="130" y="230"/>
                        <a:pt x="131" y="236"/>
                        <a:pt x="128" y="241"/>
                      </a:cubicBezTo>
                      <a:cubicBezTo>
                        <a:pt x="119" y="257"/>
                        <a:pt x="112" y="275"/>
                        <a:pt x="106" y="294"/>
                      </a:cubicBezTo>
                      <a:cubicBezTo>
                        <a:pt x="105" y="299"/>
                        <a:pt x="100" y="303"/>
                        <a:pt x="95" y="303"/>
                      </a:cubicBezTo>
                      <a:lnTo>
                        <a:pt x="50" y="303"/>
                      </a:lnTo>
                      <a:cubicBezTo>
                        <a:pt x="36" y="303"/>
                        <a:pt x="24" y="315"/>
                        <a:pt x="24" y="329"/>
                      </a:cubicBezTo>
                      <a:lnTo>
                        <a:pt x="24" y="418"/>
                      </a:lnTo>
                      <a:cubicBezTo>
                        <a:pt x="24" y="432"/>
                        <a:pt x="36" y="444"/>
                        <a:pt x="50" y="444"/>
                      </a:cubicBezTo>
                      <a:lnTo>
                        <a:pt x="95" y="444"/>
                      </a:lnTo>
                      <a:cubicBezTo>
                        <a:pt x="100" y="444"/>
                        <a:pt x="105" y="448"/>
                        <a:pt x="106" y="453"/>
                      </a:cubicBezTo>
                      <a:cubicBezTo>
                        <a:pt x="112" y="472"/>
                        <a:pt x="119" y="490"/>
                        <a:pt x="128" y="506"/>
                      </a:cubicBezTo>
                      <a:cubicBezTo>
                        <a:pt x="131" y="511"/>
                        <a:pt x="130" y="517"/>
                        <a:pt x="126" y="521"/>
                      </a:cubicBezTo>
                      <a:lnTo>
                        <a:pt x="95" y="552"/>
                      </a:lnTo>
                      <a:cubicBezTo>
                        <a:pt x="90" y="557"/>
                        <a:pt x="87" y="564"/>
                        <a:pt x="87" y="571"/>
                      </a:cubicBezTo>
                      <a:cubicBezTo>
                        <a:pt x="87" y="578"/>
                        <a:pt x="90" y="584"/>
                        <a:pt x="95" y="590"/>
                      </a:cubicBezTo>
                      <a:lnTo>
                        <a:pt x="157" y="652"/>
                      </a:lnTo>
                      <a:cubicBezTo>
                        <a:pt x="167" y="662"/>
                        <a:pt x="185" y="662"/>
                        <a:pt x="195" y="652"/>
                      </a:cubicBezTo>
                      <a:lnTo>
                        <a:pt x="226" y="621"/>
                      </a:lnTo>
                      <a:cubicBezTo>
                        <a:pt x="229" y="618"/>
                        <a:pt x="232" y="617"/>
                        <a:pt x="235" y="617"/>
                      </a:cubicBezTo>
                      <a:close/>
                      <a:moveTo>
                        <a:pt x="418" y="747"/>
                      </a:moveTo>
                      <a:lnTo>
                        <a:pt x="329" y="747"/>
                      </a:lnTo>
                      <a:cubicBezTo>
                        <a:pt x="301" y="747"/>
                        <a:pt x="279" y="725"/>
                        <a:pt x="279" y="697"/>
                      </a:cubicBezTo>
                      <a:lnTo>
                        <a:pt x="279" y="661"/>
                      </a:lnTo>
                      <a:cubicBezTo>
                        <a:pt x="264" y="656"/>
                        <a:pt x="250" y="651"/>
                        <a:pt x="237" y="644"/>
                      </a:cubicBezTo>
                      <a:lnTo>
                        <a:pt x="212" y="669"/>
                      </a:lnTo>
                      <a:cubicBezTo>
                        <a:pt x="192" y="689"/>
                        <a:pt x="160" y="689"/>
                        <a:pt x="140" y="669"/>
                      </a:cubicBezTo>
                      <a:lnTo>
                        <a:pt x="78" y="607"/>
                      </a:lnTo>
                      <a:cubicBezTo>
                        <a:pt x="68" y="597"/>
                        <a:pt x="63" y="584"/>
                        <a:pt x="63" y="571"/>
                      </a:cubicBezTo>
                      <a:cubicBezTo>
                        <a:pt x="63" y="557"/>
                        <a:pt x="68" y="544"/>
                        <a:pt x="78" y="535"/>
                      </a:cubicBezTo>
                      <a:lnTo>
                        <a:pt x="103" y="510"/>
                      </a:lnTo>
                      <a:cubicBezTo>
                        <a:pt x="96" y="497"/>
                        <a:pt x="90" y="483"/>
                        <a:pt x="86" y="468"/>
                      </a:cubicBezTo>
                      <a:lnTo>
                        <a:pt x="50" y="468"/>
                      </a:lnTo>
                      <a:cubicBezTo>
                        <a:pt x="22" y="468"/>
                        <a:pt x="0" y="446"/>
                        <a:pt x="0" y="418"/>
                      </a:cubicBezTo>
                      <a:lnTo>
                        <a:pt x="0" y="329"/>
                      </a:lnTo>
                      <a:cubicBezTo>
                        <a:pt x="0" y="301"/>
                        <a:pt x="22" y="279"/>
                        <a:pt x="50" y="279"/>
                      </a:cubicBezTo>
                      <a:lnTo>
                        <a:pt x="86" y="279"/>
                      </a:lnTo>
                      <a:cubicBezTo>
                        <a:pt x="90" y="264"/>
                        <a:pt x="96" y="250"/>
                        <a:pt x="103" y="237"/>
                      </a:cubicBezTo>
                      <a:lnTo>
                        <a:pt x="78" y="212"/>
                      </a:lnTo>
                      <a:cubicBezTo>
                        <a:pt x="68" y="203"/>
                        <a:pt x="63" y="190"/>
                        <a:pt x="63" y="176"/>
                      </a:cubicBezTo>
                      <a:cubicBezTo>
                        <a:pt x="63" y="163"/>
                        <a:pt x="68" y="150"/>
                        <a:pt x="78" y="140"/>
                      </a:cubicBezTo>
                      <a:lnTo>
                        <a:pt x="140" y="78"/>
                      </a:lnTo>
                      <a:cubicBezTo>
                        <a:pt x="150" y="68"/>
                        <a:pt x="163" y="63"/>
                        <a:pt x="176" y="63"/>
                      </a:cubicBezTo>
                      <a:cubicBezTo>
                        <a:pt x="190" y="63"/>
                        <a:pt x="203" y="68"/>
                        <a:pt x="212" y="78"/>
                      </a:cubicBezTo>
                      <a:lnTo>
                        <a:pt x="237" y="103"/>
                      </a:lnTo>
                      <a:cubicBezTo>
                        <a:pt x="250" y="96"/>
                        <a:pt x="264" y="91"/>
                        <a:pt x="279" y="86"/>
                      </a:cubicBezTo>
                      <a:lnTo>
                        <a:pt x="279" y="50"/>
                      </a:lnTo>
                      <a:cubicBezTo>
                        <a:pt x="279" y="22"/>
                        <a:pt x="301" y="0"/>
                        <a:pt x="329" y="0"/>
                      </a:cubicBezTo>
                      <a:lnTo>
                        <a:pt x="418" y="0"/>
                      </a:lnTo>
                      <a:cubicBezTo>
                        <a:pt x="446" y="0"/>
                        <a:pt x="468" y="22"/>
                        <a:pt x="468" y="50"/>
                      </a:cubicBezTo>
                      <a:lnTo>
                        <a:pt x="468" y="86"/>
                      </a:lnTo>
                      <a:cubicBezTo>
                        <a:pt x="483" y="91"/>
                        <a:pt x="497" y="96"/>
                        <a:pt x="510" y="103"/>
                      </a:cubicBezTo>
                      <a:lnTo>
                        <a:pt x="535" y="78"/>
                      </a:lnTo>
                      <a:cubicBezTo>
                        <a:pt x="555" y="58"/>
                        <a:pt x="587" y="58"/>
                        <a:pt x="607" y="78"/>
                      </a:cubicBezTo>
                      <a:lnTo>
                        <a:pt x="669" y="140"/>
                      </a:lnTo>
                      <a:cubicBezTo>
                        <a:pt x="689" y="160"/>
                        <a:pt x="689" y="192"/>
                        <a:pt x="669" y="212"/>
                      </a:cubicBezTo>
                      <a:lnTo>
                        <a:pt x="644" y="237"/>
                      </a:lnTo>
                      <a:cubicBezTo>
                        <a:pt x="651" y="250"/>
                        <a:pt x="656" y="264"/>
                        <a:pt x="661" y="279"/>
                      </a:cubicBezTo>
                      <a:lnTo>
                        <a:pt x="697" y="279"/>
                      </a:lnTo>
                      <a:cubicBezTo>
                        <a:pt x="725" y="279"/>
                        <a:pt x="747" y="301"/>
                        <a:pt x="747" y="329"/>
                      </a:cubicBezTo>
                      <a:lnTo>
                        <a:pt x="747" y="418"/>
                      </a:lnTo>
                      <a:cubicBezTo>
                        <a:pt x="747" y="446"/>
                        <a:pt x="725" y="468"/>
                        <a:pt x="697" y="468"/>
                      </a:cubicBezTo>
                      <a:lnTo>
                        <a:pt x="661" y="468"/>
                      </a:lnTo>
                      <a:cubicBezTo>
                        <a:pt x="656" y="483"/>
                        <a:pt x="651" y="497"/>
                        <a:pt x="644" y="510"/>
                      </a:cubicBezTo>
                      <a:lnTo>
                        <a:pt x="669" y="535"/>
                      </a:lnTo>
                      <a:cubicBezTo>
                        <a:pt x="679" y="544"/>
                        <a:pt x="684" y="557"/>
                        <a:pt x="684" y="571"/>
                      </a:cubicBezTo>
                      <a:cubicBezTo>
                        <a:pt x="684" y="584"/>
                        <a:pt x="679" y="597"/>
                        <a:pt x="669" y="607"/>
                      </a:cubicBezTo>
                      <a:lnTo>
                        <a:pt x="607" y="669"/>
                      </a:lnTo>
                      <a:cubicBezTo>
                        <a:pt x="587" y="689"/>
                        <a:pt x="555" y="689"/>
                        <a:pt x="535" y="669"/>
                      </a:cubicBezTo>
                      <a:lnTo>
                        <a:pt x="510" y="644"/>
                      </a:lnTo>
                      <a:cubicBezTo>
                        <a:pt x="497" y="651"/>
                        <a:pt x="483" y="656"/>
                        <a:pt x="468" y="661"/>
                      </a:cubicBezTo>
                      <a:lnTo>
                        <a:pt x="468" y="697"/>
                      </a:lnTo>
                      <a:cubicBezTo>
                        <a:pt x="468" y="725"/>
                        <a:pt x="446" y="747"/>
                        <a:pt x="418" y="747"/>
                      </a:cubicBezTo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1" name="Freeform 293">
                  <a:extLst>
                    <a:ext uri="{FF2B5EF4-FFF2-40B4-BE49-F238E27FC236}">
                      <a16:creationId xmlns:a16="http://schemas.microsoft.com/office/drawing/2014/main" id="{F930ABA7-1AF2-3346-86C1-1EDE0A0784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67875" y="4576050"/>
                  <a:ext cx="488870" cy="488870"/>
                </a:xfrm>
                <a:custGeom>
                  <a:avLst/>
                  <a:gdLst>
                    <a:gd name="T0" fmla="*/ 241 w 747"/>
                    <a:gd name="T1" fmla="*/ 619 h 747"/>
                    <a:gd name="T2" fmla="*/ 303 w 747"/>
                    <a:gd name="T3" fmla="*/ 652 h 747"/>
                    <a:gd name="T4" fmla="*/ 329 w 747"/>
                    <a:gd name="T5" fmla="*/ 723 h 747"/>
                    <a:gd name="T6" fmla="*/ 444 w 747"/>
                    <a:gd name="T7" fmla="*/ 697 h 747"/>
                    <a:gd name="T8" fmla="*/ 453 w 747"/>
                    <a:gd name="T9" fmla="*/ 641 h 747"/>
                    <a:gd name="T10" fmla="*/ 521 w 747"/>
                    <a:gd name="T11" fmla="*/ 621 h 747"/>
                    <a:gd name="T12" fmla="*/ 589 w 747"/>
                    <a:gd name="T13" fmla="*/ 652 h 747"/>
                    <a:gd name="T14" fmla="*/ 660 w 747"/>
                    <a:gd name="T15" fmla="*/ 571 h 747"/>
                    <a:gd name="T16" fmla="*/ 621 w 747"/>
                    <a:gd name="T17" fmla="*/ 521 h 747"/>
                    <a:gd name="T18" fmla="*/ 641 w 747"/>
                    <a:gd name="T19" fmla="*/ 453 h 747"/>
                    <a:gd name="T20" fmla="*/ 697 w 747"/>
                    <a:gd name="T21" fmla="*/ 444 h 747"/>
                    <a:gd name="T22" fmla="*/ 723 w 747"/>
                    <a:gd name="T23" fmla="*/ 329 h 747"/>
                    <a:gd name="T24" fmla="*/ 652 w 747"/>
                    <a:gd name="T25" fmla="*/ 303 h 747"/>
                    <a:gd name="T26" fmla="*/ 619 w 747"/>
                    <a:gd name="T27" fmla="*/ 241 h 747"/>
                    <a:gd name="T28" fmla="*/ 652 w 747"/>
                    <a:gd name="T29" fmla="*/ 195 h 747"/>
                    <a:gd name="T30" fmla="*/ 589 w 747"/>
                    <a:gd name="T31" fmla="*/ 95 h 747"/>
                    <a:gd name="T32" fmla="*/ 521 w 747"/>
                    <a:gd name="T33" fmla="*/ 126 h 747"/>
                    <a:gd name="T34" fmla="*/ 453 w 747"/>
                    <a:gd name="T35" fmla="*/ 106 h 747"/>
                    <a:gd name="T36" fmla="*/ 444 w 747"/>
                    <a:gd name="T37" fmla="*/ 50 h 747"/>
                    <a:gd name="T38" fmla="*/ 329 w 747"/>
                    <a:gd name="T39" fmla="*/ 24 h 747"/>
                    <a:gd name="T40" fmla="*/ 303 w 747"/>
                    <a:gd name="T41" fmla="*/ 95 h 747"/>
                    <a:gd name="T42" fmla="*/ 241 w 747"/>
                    <a:gd name="T43" fmla="*/ 128 h 747"/>
                    <a:gd name="T44" fmla="*/ 195 w 747"/>
                    <a:gd name="T45" fmla="*/ 95 h 747"/>
                    <a:gd name="T46" fmla="*/ 95 w 747"/>
                    <a:gd name="T47" fmla="*/ 157 h 747"/>
                    <a:gd name="T48" fmla="*/ 126 w 747"/>
                    <a:gd name="T49" fmla="*/ 226 h 747"/>
                    <a:gd name="T50" fmla="*/ 106 w 747"/>
                    <a:gd name="T51" fmla="*/ 294 h 747"/>
                    <a:gd name="T52" fmla="*/ 50 w 747"/>
                    <a:gd name="T53" fmla="*/ 303 h 747"/>
                    <a:gd name="T54" fmla="*/ 24 w 747"/>
                    <a:gd name="T55" fmla="*/ 418 h 747"/>
                    <a:gd name="T56" fmla="*/ 95 w 747"/>
                    <a:gd name="T57" fmla="*/ 444 h 747"/>
                    <a:gd name="T58" fmla="*/ 128 w 747"/>
                    <a:gd name="T59" fmla="*/ 506 h 747"/>
                    <a:gd name="T60" fmla="*/ 95 w 747"/>
                    <a:gd name="T61" fmla="*/ 552 h 747"/>
                    <a:gd name="T62" fmla="*/ 95 w 747"/>
                    <a:gd name="T63" fmla="*/ 590 h 747"/>
                    <a:gd name="T64" fmla="*/ 195 w 747"/>
                    <a:gd name="T65" fmla="*/ 652 h 747"/>
                    <a:gd name="T66" fmla="*/ 235 w 747"/>
                    <a:gd name="T67" fmla="*/ 617 h 747"/>
                    <a:gd name="T68" fmla="*/ 329 w 747"/>
                    <a:gd name="T69" fmla="*/ 747 h 747"/>
                    <a:gd name="T70" fmla="*/ 279 w 747"/>
                    <a:gd name="T71" fmla="*/ 661 h 747"/>
                    <a:gd name="T72" fmla="*/ 212 w 747"/>
                    <a:gd name="T73" fmla="*/ 669 h 747"/>
                    <a:gd name="T74" fmla="*/ 78 w 747"/>
                    <a:gd name="T75" fmla="*/ 607 h 747"/>
                    <a:gd name="T76" fmla="*/ 78 w 747"/>
                    <a:gd name="T77" fmla="*/ 535 h 747"/>
                    <a:gd name="T78" fmla="*/ 86 w 747"/>
                    <a:gd name="T79" fmla="*/ 468 h 747"/>
                    <a:gd name="T80" fmla="*/ 0 w 747"/>
                    <a:gd name="T81" fmla="*/ 418 h 747"/>
                    <a:gd name="T82" fmla="*/ 50 w 747"/>
                    <a:gd name="T83" fmla="*/ 279 h 747"/>
                    <a:gd name="T84" fmla="*/ 103 w 747"/>
                    <a:gd name="T85" fmla="*/ 237 h 747"/>
                    <a:gd name="T86" fmla="*/ 63 w 747"/>
                    <a:gd name="T87" fmla="*/ 176 h 747"/>
                    <a:gd name="T88" fmla="*/ 140 w 747"/>
                    <a:gd name="T89" fmla="*/ 78 h 747"/>
                    <a:gd name="T90" fmla="*/ 212 w 747"/>
                    <a:gd name="T91" fmla="*/ 78 h 747"/>
                    <a:gd name="T92" fmla="*/ 279 w 747"/>
                    <a:gd name="T93" fmla="*/ 86 h 747"/>
                    <a:gd name="T94" fmla="*/ 329 w 747"/>
                    <a:gd name="T95" fmla="*/ 0 h 747"/>
                    <a:gd name="T96" fmla="*/ 468 w 747"/>
                    <a:gd name="T97" fmla="*/ 50 h 747"/>
                    <a:gd name="T98" fmla="*/ 510 w 747"/>
                    <a:gd name="T99" fmla="*/ 103 h 747"/>
                    <a:gd name="T100" fmla="*/ 607 w 747"/>
                    <a:gd name="T101" fmla="*/ 78 h 747"/>
                    <a:gd name="T102" fmla="*/ 669 w 747"/>
                    <a:gd name="T103" fmla="*/ 212 h 747"/>
                    <a:gd name="T104" fmla="*/ 661 w 747"/>
                    <a:gd name="T105" fmla="*/ 279 h 747"/>
                    <a:gd name="T106" fmla="*/ 747 w 747"/>
                    <a:gd name="T107" fmla="*/ 329 h 747"/>
                    <a:gd name="T108" fmla="*/ 697 w 747"/>
                    <a:gd name="T109" fmla="*/ 468 h 747"/>
                    <a:gd name="T110" fmla="*/ 644 w 747"/>
                    <a:gd name="T111" fmla="*/ 510 h 747"/>
                    <a:gd name="T112" fmla="*/ 684 w 747"/>
                    <a:gd name="T113" fmla="*/ 571 h 747"/>
                    <a:gd name="T114" fmla="*/ 607 w 747"/>
                    <a:gd name="T115" fmla="*/ 669 h 747"/>
                    <a:gd name="T116" fmla="*/ 510 w 747"/>
                    <a:gd name="T117" fmla="*/ 644 h 747"/>
                    <a:gd name="T118" fmla="*/ 468 w 747"/>
                    <a:gd name="T119" fmla="*/ 697 h 7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747" h="747">
                      <a:moveTo>
                        <a:pt x="235" y="617"/>
                      </a:moveTo>
                      <a:cubicBezTo>
                        <a:pt x="237" y="617"/>
                        <a:pt x="239" y="618"/>
                        <a:pt x="241" y="619"/>
                      </a:cubicBezTo>
                      <a:cubicBezTo>
                        <a:pt x="257" y="628"/>
                        <a:pt x="275" y="635"/>
                        <a:pt x="294" y="641"/>
                      </a:cubicBezTo>
                      <a:cubicBezTo>
                        <a:pt x="299" y="642"/>
                        <a:pt x="303" y="647"/>
                        <a:pt x="303" y="652"/>
                      </a:cubicBezTo>
                      <a:lnTo>
                        <a:pt x="303" y="697"/>
                      </a:lnTo>
                      <a:cubicBezTo>
                        <a:pt x="303" y="711"/>
                        <a:pt x="315" y="723"/>
                        <a:pt x="329" y="723"/>
                      </a:cubicBezTo>
                      <a:lnTo>
                        <a:pt x="418" y="723"/>
                      </a:lnTo>
                      <a:cubicBezTo>
                        <a:pt x="432" y="723"/>
                        <a:pt x="444" y="711"/>
                        <a:pt x="444" y="697"/>
                      </a:cubicBezTo>
                      <a:lnTo>
                        <a:pt x="444" y="652"/>
                      </a:lnTo>
                      <a:cubicBezTo>
                        <a:pt x="444" y="647"/>
                        <a:pt x="448" y="642"/>
                        <a:pt x="453" y="641"/>
                      </a:cubicBezTo>
                      <a:cubicBezTo>
                        <a:pt x="472" y="635"/>
                        <a:pt x="490" y="628"/>
                        <a:pt x="506" y="619"/>
                      </a:cubicBezTo>
                      <a:cubicBezTo>
                        <a:pt x="511" y="616"/>
                        <a:pt x="517" y="617"/>
                        <a:pt x="521" y="621"/>
                      </a:cubicBezTo>
                      <a:lnTo>
                        <a:pt x="552" y="652"/>
                      </a:lnTo>
                      <a:cubicBezTo>
                        <a:pt x="562" y="662"/>
                        <a:pt x="579" y="662"/>
                        <a:pt x="589" y="652"/>
                      </a:cubicBezTo>
                      <a:lnTo>
                        <a:pt x="652" y="590"/>
                      </a:lnTo>
                      <a:cubicBezTo>
                        <a:pt x="657" y="584"/>
                        <a:pt x="660" y="578"/>
                        <a:pt x="660" y="571"/>
                      </a:cubicBezTo>
                      <a:cubicBezTo>
                        <a:pt x="660" y="564"/>
                        <a:pt x="657" y="557"/>
                        <a:pt x="652" y="552"/>
                      </a:cubicBezTo>
                      <a:lnTo>
                        <a:pt x="621" y="521"/>
                      </a:lnTo>
                      <a:cubicBezTo>
                        <a:pt x="617" y="517"/>
                        <a:pt x="616" y="511"/>
                        <a:pt x="619" y="506"/>
                      </a:cubicBezTo>
                      <a:cubicBezTo>
                        <a:pt x="628" y="490"/>
                        <a:pt x="635" y="472"/>
                        <a:pt x="641" y="453"/>
                      </a:cubicBezTo>
                      <a:cubicBezTo>
                        <a:pt x="642" y="448"/>
                        <a:pt x="647" y="444"/>
                        <a:pt x="652" y="444"/>
                      </a:cubicBezTo>
                      <a:lnTo>
                        <a:pt x="697" y="444"/>
                      </a:lnTo>
                      <a:cubicBezTo>
                        <a:pt x="711" y="444"/>
                        <a:pt x="723" y="432"/>
                        <a:pt x="723" y="418"/>
                      </a:cubicBezTo>
                      <a:lnTo>
                        <a:pt x="723" y="329"/>
                      </a:lnTo>
                      <a:cubicBezTo>
                        <a:pt x="723" y="315"/>
                        <a:pt x="711" y="303"/>
                        <a:pt x="697" y="303"/>
                      </a:cubicBezTo>
                      <a:lnTo>
                        <a:pt x="652" y="303"/>
                      </a:lnTo>
                      <a:cubicBezTo>
                        <a:pt x="647" y="303"/>
                        <a:pt x="642" y="299"/>
                        <a:pt x="641" y="294"/>
                      </a:cubicBezTo>
                      <a:cubicBezTo>
                        <a:pt x="635" y="275"/>
                        <a:pt x="628" y="257"/>
                        <a:pt x="619" y="241"/>
                      </a:cubicBezTo>
                      <a:cubicBezTo>
                        <a:pt x="616" y="236"/>
                        <a:pt x="617" y="230"/>
                        <a:pt x="621" y="226"/>
                      </a:cubicBezTo>
                      <a:lnTo>
                        <a:pt x="652" y="195"/>
                      </a:lnTo>
                      <a:cubicBezTo>
                        <a:pt x="662" y="185"/>
                        <a:pt x="662" y="168"/>
                        <a:pt x="652" y="157"/>
                      </a:cubicBezTo>
                      <a:lnTo>
                        <a:pt x="589" y="95"/>
                      </a:lnTo>
                      <a:cubicBezTo>
                        <a:pt x="579" y="85"/>
                        <a:pt x="562" y="85"/>
                        <a:pt x="552" y="95"/>
                      </a:cubicBezTo>
                      <a:lnTo>
                        <a:pt x="521" y="126"/>
                      </a:lnTo>
                      <a:cubicBezTo>
                        <a:pt x="517" y="130"/>
                        <a:pt x="511" y="131"/>
                        <a:pt x="506" y="128"/>
                      </a:cubicBezTo>
                      <a:cubicBezTo>
                        <a:pt x="490" y="119"/>
                        <a:pt x="472" y="112"/>
                        <a:pt x="453" y="106"/>
                      </a:cubicBezTo>
                      <a:cubicBezTo>
                        <a:pt x="448" y="105"/>
                        <a:pt x="444" y="100"/>
                        <a:pt x="444" y="95"/>
                      </a:cubicBezTo>
                      <a:lnTo>
                        <a:pt x="444" y="50"/>
                      </a:lnTo>
                      <a:cubicBezTo>
                        <a:pt x="444" y="36"/>
                        <a:pt x="432" y="24"/>
                        <a:pt x="418" y="24"/>
                      </a:cubicBezTo>
                      <a:lnTo>
                        <a:pt x="329" y="24"/>
                      </a:lnTo>
                      <a:cubicBezTo>
                        <a:pt x="315" y="24"/>
                        <a:pt x="303" y="36"/>
                        <a:pt x="303" y="50"/>
                      </a:cubicBezTo>
                      <a:lnTo>
                        <a:pt x="303" y="95"/>
                      </a:lnTo>
                      <a:cubicBezTo>
                        <a:pt x="303" y="100"/>
                        <a:pt x="299" y="105"/>
                        <a:pt x="294" y="106"/>
                      </a:cubicBezTo>
                      <a:cubicBezTo>
                        <a:pt x="275" y="112"/>
                        <a:pt x="257" y="119"/>
                        <a:pt x="241" y="128"/>
                      </a:cubicBezTo>
                      <a:cubicBezTo>
                        <a:pt x="236" y="131"/>
                        <a:pt x="230" y="130"/>
                        <a:pt x="226" y="126"/>
                      </a:cubicBezTo>
                      <a:lnTo>
                        <a:pt x="195" y="95"/>
                      </a:lnTo>
                      <a:cubicBezTo>
                        <a:pt x="185" y="85"/>
                        <a:pt x="167" y="85"/>
                        <a:pt x="157" y="95"/>
                      </a:cubicBezTo>
                      <a:lnTo>
                        <a:pt x="95" y="157"/>
                      </a:lnTo>
                      <a:cubicBezTo>
                        <a:pt x="85" y="168"/>
                        <a:pt x="85" y="185"/>
                        <a:pt x="95" y="195"/>
                      </a:cubicBezTo>
                      <a:lnTo>
                        <a:pt x="126" y="226"/>
                      </a:lnTo>
                      <a:cubicBezTo>
                        <a:pt x="130" y="230"/>
                        <a:pt x="131" y="236"/>
                        <a:pt x="128" y="241"/>
                      </a:cubicBezTo>
                      <a:cubicBezTo>
                        <a:pt x="119" y="257"/>
                        <a:pt x="112" y="275"/>
                        <a:pt x="106" y="294"/>
                      </a:cubicBezTo>
                      <a:cubicBezTo>
                        <a:pt x="105" y="299"/>
                        <a:pt x="100" y="303"/>
                        <a:pt x="95" y="303"/>
                      </a:cubicBezTo>
                      <a:lnTo>
                        <a:pt x="50" y="303"/>
                      </a:lnTo>
                      <a:cubicBezTo>
                        <a:pt x="36" y="303"/>
                        <a:pt x="24" y="315"/>
                        <a:pt x="24" y="329"/>
                      </a:cubicBezTo>
                      <a:lnTo>
                        <a:pt x="24" y="418"/>
                      </a:lnTo>
                      <a:cubicBezTo>
                        <a:pt x="24" y="432"/>
                        <a:pt x="36" y="444"/>
                        <a:pt x="50" y="444"/>
                      </a:cubicBezTo>
                      <a:lnTo>
                        <a:pt x="95" y="444"/>
                      </a:lnTo>
                      <a:cubicBezTo>
                        <a:pt x="100" y="444"/>
                        <a:pt x="105" y="448"/>
                        <a:pt x="106" y="453"/>
                      </a:cubicBezTo>
                      <a:cubicBezTo>
                        <a:pt x="112" y="472"/>
                        <a:pt x="119" y="490"/>
                        <a:pt x="128" y="506"/>
                      </a:cubicBezTo>
                      <a:cubicBezTo>
                        <a:pt x="131" y="511"/>
                        <a:pt x="130" y="517"/>
                        <a:pt x="126" y="521"/>
                      </a:cubicBezTo>
                      <a:lnTo>
                        <a:pt x="95" y="552"/>
                      </a:lnTo>
                      <a:cubicBezTo>
                        <a:pt x="90" y="557"/>
                        <a:pt x="87" y="564"/>
                        <a:pt x="87" y="571"/>
                      </a:cubicBezTo>
                      <a:cubicBezTo>
                        <a:pt x="87" y="578"/>
                        <a:pt x="90" y="584"/>
                        <a:pt x="95" y="590"/>
                      </a:cubicBezTo>
                      <a:lnTo>
                        <a:pt x="157" y="652"/>
                      </a:lnTo>
                      <a:cubicBezTo>
                        <a:pt x="167" y="662"/>
                        <a:pt x="185" y="662"/>
                        <a:pt x="195" y="652"/>
                      </a:cubicBezTo>
                      <a:lnTo>
                        <a:pt x="226" y="621"/>
                      </a:lnTo>
                      <a:cubicBezTo>
                        <a:pt x="229" y="618"/>
                        <a:pt x="232" y="617"/>
                        <a:pt x="235" y="617"/>
                      </a:cubicBezTo>
                      <a:close/>
                      <a:moveTo>
                        <a:pt x="418" y="747"/>
                      </a:moveTo>
                      <a:lnTo>
                        <a:pt x="329" y="747"/>
                      </a:lnTo>
                      <a:cubicBezTo>
                        <a:pt x="301" y="747"/>
                        <a:pt x="279" y="725"/>
                        <a:pt x="279" y="697"/>
                      </a:cubicBezTo>
                      <a:lnTo>
                        <a:pt x="279" y="661"/>
                      </a:lnTo>
                      <a:cubicBezTo>
                        <a:pt x="264" y="656"/>
                        <a:pt x="250" y="651"/>
                        <a:pt x="237" y="644"/>
                      </a:cubicBezTo>
                      <a:lnTo>
                        <a:pt x="212" y="669"/>
                      </a:lnTo>
                      <a:cubicBezTo>
                        <a:pt x="192" y="689"/>
                        <a:pt x="160" y="689"/>
                        <a:pt x="140" y="669"/>
                      </a:cubicBezTo>
                      <a:lnTo>
                        <a:pt x="78" y="607"/>
                      </a:lnTo>
                      <a:cubicBezTo>
                        <a:pt x="68" y="597"/>
                        <a:pt x="63" y="584"/>
                        <a:pt x="63" y="571"/>
                      </a:cubicBezTo>
                      <a:cubicBezTo>
                        <a:pt x="63" y="557"/>
                        <a:pt x="68" y="544"/>
                        <a:pt x="78" y="535"/>
                      </a:cubicBezTo>
                      <a:lnTo>
                        <a:pt x="103" y="510"/>
                      </a:lnTo>
                      <a:cubicBezTo>
                        <a:pt x="96" y="497"/>
                        <a:pt x="90" y="483"/>
                        <a:pt x="86" y="468"/>
                      </a:cubicBezTo>
                      <a:lnTo>
                        <a:pt x="50" y="468"/>
                      </a:lnTo>
                      <a:cubicBezTo>
                        <a:pt x="22" y="468"/>
                        <a:pt x="0" y="446"/>
                        <a:pt x="0" y="418"/>
                      </a:cubicBezTo>
                      <a:lnTo>
                        <a:pt x="0" y="329"/>
                      </a:lnTo>
                      <a:cubicBezTo>
                        <a:pt x="0" y="301"/>
                        <a:pt x="22" y="279"/>
                        <a:pt x="50" y="279"/>
                      </a:cubicBezTo>
                      <a:lnTo>
                        <a:pt x="86" y="279"/>
                      </a:lnTo>
                      <a:cubicBezTo>
                        <a:pt x="90" y="264"/>
                        <a:pt x="96" y="250"/>
                        <a:pt x="103" y="237"/>
                      </a:cubicBezTo>
                      <a:lnTo>
                        <a:pt x="78" y="212"/>
                      </a:lnTo>
                      <a:cubicBezTo>
                        <a:pt x="68" y="203"/>
                        <a:pt x="63" y="190"/>
                        <a:pt x="63" y="176"/>
                      </a:cubicBezTo>
                      <a:cubicBezTo>
                        <a:pt x="63" y="163"/>
                        <a:pt x="68" y="150"/>
                        <a:pt x="78" y="140"/>
                      </a:cubicBezTo>
                      <a:lnTo>
                        <a:pt x="140" y="78"/>
                      </a:lnTo>
                      <a:cubicBezTo>
                        <a:pt x="150" y="68"/>
                        <a:pt x="163" y="63"/>
                        <a:pt x="176" y="63"/>
                      </a:cubicBezTo>
                      <a:cubicBezTo>
                        <a:pt x="190" y="63"/>
                        <a:pt x="203" y="68"/>
                        <a:pt x="212" y="78"/>
                      </a:cubicBezTo>
                      <a:lnTo>
                        <a:pt x="237" y="103"/>
                      </a:lnTo>
                      <a:cubicBezTo>
                        <a:pt x="250" y="96"/>
                        <a:pt x="264" y="91"/>
                        <a:pt x="279" y="86"/>
                      </a:cubicBezTo>
                      <a:lnTo>
                        <a:pt x="279" y="50"/>
                      </a:lnTo>
                      <a:cubicBezTo>
                        <a:pt x="279" y="22"/>
                        <a:pt x="301" y="0"/>
                        <a:pt x="329" y="0"/>
                      </a:cubicBezTo>
                      <a:lnTo>
                        <a:pt x="418" y="0"/>
                      </a:lnTo>
                      <a:cubicBezTo>
                        <a:pt x="446" y="0"/>
                        <a:pt x="468" y="22"/>
                        <a:pt x="468" y="50"/>
                      </a:cubicBezTo>
                      <a:lnTo>
                        <a:pt x="468" y="86"/>
                      </a:lnTo>
                      <a:cubicBezTo>
                        <a:pt x="483" y="91"/>
                        <a:pt x="497" y="96"/>
                        <a:pt x="510" y="103"/>
                      </a:cubicBezTo>
                      <a:lnTo>
                        <a:pt x="535" y="78"/>
                      </a:lnTo>
                      <a:cubicBezTo>
                        <a:pt x="555" y="58"/>
                        <a:pt x="587" y="58"/>
                        <a:pt x="607" y="78"/>
                      </a:cubicBezTo>
                      <a:lnTo>
                        <a:pt x="669" y="140"/>
                      </a:lnTo>
                      <a:cubicBezTo>
                        <a:pt x="689" y="160"/>
                        <a:pt x="689" y="192"/>
                        <a:pt x="669" y="212"/>
                      </a:cubicBezTo>
                      <a:lnTo>
                        <a:pt x="644" y="237"/>
                      </a:lnTo>
                      <a:cubicBezTo>
                        <a:pt x="651" y="250"/>
                        <a:pt x="656" y="264"/>
                        <a:pt x="661" y="279"/>
                      </a:cubicBezTo>
                      <a:lnTo>
                        <a:pt x="697" y="279"/>
                      </a:lnTo>
                      <a:cubicBezTo>
                        <a:pt x="725" y="279"/>
                        <a:pt x="747" y="301"/>
                        <a:pt x="747" y="329"/>
                      </a:cubicBezTo>
                      <a:lnTo>
                        <a:pt x="747" y="418"/>
                      </a:lnTo>
                      <a:cubicBezTo>
                        <a:pt x="747" y="446"/>
                        <a:pt x="725" y="468"/>
                        <a:pt x="697" y="468"/>
                      </a:cubicBezTo>
                      <a:lnTo>
                        <a:pt x="661" y="468"/>
                      </a:lnTo>
                      <a:cubicBezTo>
                        <a:pt x="656" y="483"/>
                        <a:pt x="651" y="497"/>
                        <a:pt x="644" y="510"/>
                      </a:cubicBezTo>
                      <a:lnTo>
                        <a:pt x="669" y="535"/>
                      </a:lnTo>
                      <a:cubicBezTo>
                        <a:pt x="679" y="544"/>
                        <a:pt x="684" y="557"/>
                        <a:pt x="684" y="571"/>
                      </a:cubicBezTo>
                      <a:cubicBezTo>
                        <a:pt x="684" y="584"/>
                        <a:pt x="679" y="597"/>
                        <a:pt x="669" y="607"/>
                      </a:cubicBezTo>
                      <a:lnTo>
                        <a:pt x="607" y="669"/>
                      </a:lnTo>
                      <a:cubicBezTo>
                        <a:pt x="587" y="689"/>
                        <a:pt x="555" y="689"/>
                        <a:pt x="535" y="669"/>
                      </a:cubicBezTo>
                      <a:lnTo>
                        <a:pt x="510" y="644"/>
                      </a:lnTo>
                      <a:cubicBezTo>
                        <a:pt x="497" y="651"/>
                        <a:pt x="483" y="656"/>
                        <a:pt x="468" y="661"/>
                      </a:cubicBezTo>
                      <a:lnTo>
                        <a:pt x="468" y="697"/>
                      </a:lnTo>
                      <a:cubicBezTo>
                        <a:pt x="468" y="725"/>
                        <a:pt x="446" y="747"/>
                        <a:pt x="418" y="747"/>
                      </a:cubicBezTo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2" name="Circle: Hollow 181">
                  <a:extLst>
                    <a:ext uri="{FF2B5EF4-FFF2-40B4-BE49-F238E27FC236}">
                      <a16:creationId xmlns:a16="http://schemas.microsoft.com/office/drawing/2014/main" id="{F08CA4AC-97AC-2D49-B74A-D398B01B4B6D}"/>
                    </a:ext>
                  </a:extLst>
                </p:cNvPr>
                <p:cNvSpPr/>
                <p:nvPr/>
              </p:nvSpPr>
              <p:spPr>
                <a:xfrm>
                  <a:off x="7982888" y="4691063"/>
                  <a:ext cx="258844" cy="258844"/>
                </a:xfrm>
                <a:prstGeom prst="donut">
                  <a:avLst>
                    <a:gd name="adj" fmla="val 5006"/>
                  </a:avLst>
                </a:prstGeom>
                <a:grpFill/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C413521E-AED9-8040-936F-E29807692EC6}"/>
              </a:ext>
            </a:extLst>
          </p:cNvPr>
          <p:cNvGrpSpPr/>
          <p:nvPr/>
        </p:nvGrpSpPr>
        <p:grpSpPr>
          <a:xfrm>
            <a:off x="9967131" y="2509833"/>
            <a:ext cx="2289049" cy="2394341"/>
            <a:chOff x="10359224" y="2486360"/>
            <a:chExt cx="2289049" cy="2394341"/>
          </a:xfrm>
        </p:grpSpPr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D075067E-D7A6-EC4A-BDEA-750B7ABD1F65}"/>
                </a:ext>
              </a:extLst>
            </p:cNvPr>
            <p:cNvGrpSpPr/>
            <p:nvPr/>
          </p:nvGrpSpPr>
          <p:grpSpPr>
            <a:xfrm>
              <a:off x="11406428" y="4248152"/>
              <a:ext cx="211094" cy="211094"/>
              <a:chOff x="10233629" y="4248152"/>
              <a:chExt cx="211094" cy="211094"/>
            </a:xfrm>
          </p:grpSpPr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EE586125-3965-1442-939B-D7CA45BA08DE}"/>
                  </a:ext>
                </a:extLst>
              </p:cNvPr>
              <p:cNvSpPr/>
              <p:nvPr/>
            </p:nvSpPr>
            <p:spPr>
              <a:xfrm>
                <a:off x="10233629" y="4248152"/>
                <a:ext cx="211094" cy="21109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6CB17B07-F7FE-FE4A-AF20-E5B0D1D07DCD}"/>
                  </a:ext>
                </a:extLst>
              </p:cNvPr>
              <p:cNvSpPr/>
              <p:nvPr/>
            </p:nvSpPr>
            <p:spPr>
              <a:xfrm>
                <a:off x="10263917" y="4278440"/>
                <a:ext cx="150518" cy="150518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26A7BF31-AD42-364E-A013-8B420C396AB2}"/>
                </a:ext>
              </a:extLst>
            </p:cNvPr>
            <p:cNvSpPr txBox="1"/>
            <p:nvPr/>
          </p:nvSpPr>
          <p:spPr>
            <a:xfrm>
              <a:off x="10359224" y="4480591"/>
              <a:ext cx="2289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2">
                      <a:lumMod val="50000"/>
                    </a:schemeClr>
                  </a:solidFill>
                  <a:latin typeface="Tw Cen MT" panose="020B0602020104020603" pitchFamily="34" charset="0"/>
                </a:rPr>
                <a:t>Validation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4AE608F4-A9C2-264B-A297-A9932DC4E6EF}"/>
                </a:ext>
              </a:extLst>
            </p:cNvPr>
            <p:cNvGrpSpPr/>
            <p:nvPr/>
          </p:nvGrpSpPr>
          <p:grpSpPr>
            <a:xfrm>
              <a:off x="10868544" y="2486360"/>
              <a:ext cx="1275682" cy="1275682"/>
              <a:chOff x="9695745" y="2486360"/>
              <a:chExt cx="1275682" cy="1275682"/>
            </a:xfrm>
          </p:grpSpPr>
          <p:sp>
            <p:nvSpPr>
              <p:cNvPr id="167" name="Teardrop 166">
                <a:extLst>
                  <a:ext uri="{FF2B5EF4-FFF2-40B4-BE49-F238E27FC236}">
                    <a16:creationId xmlns:a16="http://schemas.microsoft.com/office/drawing/2014/main" id="{177784BC-7354-314B-8C93-062257AF771C}"/>
                  </a:ext>
                </a:extLst>
              </p:cNvPr>
              <p:cNvSpPr/>
              <p:nvPr/>
            </p:nvSpPr>
            <p:spPr>
              <a:xfrm rot="8100000">
                <a:off x="9695745" y="2486360"/>
                <a:ext cx="1275682" cy="1275682"/>
              </a:xfrm>
              <a:prstGeom prst="teardrop">
                <a:avLst>
                  <a:gd name="adj" fmla="val 109962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CF178AAD-7B11-F646-80A2-2537BCE29365}"/>
                  </a:ext>
                </a:extLst>
              </p:cNvPr>
              <p:cNvSpPr/>
              <p:nvPr/>
            </p:nvSpPr>
            <p:spPr>
              <a:xfrm>
                <a:off x="9890094" y="2679358"/>
                <a:ext cx="889686" cy="8896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4752B4EA-95CA-514E-8296-920B724FBEFA}"/>
                </a:ext>
              </a:extLst>
            </p:cNvPr>
            <p:cNvGrpSpPr/>
            <p:nvPr/>
          </p:nvGrpSpPr>
          <p:grpSpPr>
            <a:xfrm>
              <a:off x="11219169" y="2861929"/>
              <a:ext cx="585611" cy="475304"/>
              <a:chOff x="4992539" y="4972396"/>
              <a:chExt cx="1176060" cy="954535"/>
            </a:xfrm>
            <a:solidFill>
              <a:schemeClr val="bg2">
                <a:lumMod val="50000"/>
              </a:schemeClr>
            </a:solidFill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2C8D074A-B5B3-4A43-9ABC-1B151488D208}"/>
                  </a:ext>
                </a:extLst>
              </p:cNvPr>
              <p:cNvGrpSpPr/>
              <p:nvPr/>
            </p:nvGrpSpPr>
            <p:grpSpPr>
              <a:xfrm>
                <a:off x="4992539" y="4972396"/>
                <a:ext cx="346672" cy="954535"/>
                <a:chOff x="5416978" y="4053234"/>
                <a:chExt cx="346672" cy="954535"/>
              </a:xfrm>
              <a:grpFill/>
            </p:grpSpPr>
            <p:sp>
              <p:nvSpPr>
                <p:cNvPr id="164" name="Freeform: Shape 241">
                  <a:extLst>
                    <a:ext uri="{FF2B5EF4-FFF2-40B4-BE49-F238E27FC236}">
                      <a16:creationId xmlns:a16="http://schemas.microsoft.com/office/drawing/2014/main" id="{3E6B50AF-1DCF-C040-8A8B-3120E4E08C23}"/>
                    </a:ext>
                  </a:extLst>
                </p:cNvPr>
                <p:cNvSpPr/>
                <p:nvPr/>
              </p:nvSpPr>
              <p:spPr>
                <a:xfrm>
                  <a:off x="5510888" y="4053234"/>
                  <a:ext cx="158852" cy="208259"/>
                </a:xfrm>
                <a:custGeom>
                  <a:avLst/>
                  <a:gdLst>
                    <a:gd name="connsiteX0" fmla="*/ 79426 w 158852"/>
                    <a:gd name="connsiteY0" fmla="*/ 0 h 208259"/>
                    <a:gd name="connsiteX1" fmla="*/ 158852 w 158852"/>
                    <a:gd name="connsiteY1" fmla="*/ 83400 h 208259"/>
                    <a:gd name="connsiteX2" fmla="*/ 158852 w 158852"/>
                    <a:gd name="connsiteY2" fmla="*/ 208259 h 208259"/>
                    <a:gd name="connsiteX3" fmla="*/ 138798 w 158852"/>
                    <a:gd name="connsiteY3" fmla="*/ 194738 h 208259"/>
                    <a:gd name="connsiteX4" fmla="*/ 128065 w 158852"/>
                    <a:gd name="connsiteY4" fmla="*/ 192571 h 208259"/>
                    <a:gd name="connsiteX5" fmla="*/ 128065 w 158852"/>
                    <a:gd name="connsiteY5" fmla="*/ 88003 h 208259"/>
                    <a:gd name="connsiteX6" fmla="*/ 79426 w 158852"/>
                    <a:gd name="connsiteY6" fmla="*/ 36931 h 208259"/>
                    <a:gd name="connsiteX7" fmla="*/ 30787 w 158852"/>
                    <a:gd name="connsiteY7" fmla="*/ 88003 h 208259"/>
                    <a:gd name="connsiteX8" fmla="*/ 30787 w 158852"/>
                    <a:gd name="connsiteY8" fmla="*/ 192571 h 208259"/>
                    <a:gd name="connsiteX9" fmla="*/ 20054 w 158852"/>
                    <a:gd name="connsiteY9" fmla="*/ 194738 h 208259"/>
                    <a:gd name="connsiteX10" fmla="*/ 0 w 158852"/>
                    <a:gd name="connsiteY10" fmla="*/ 208259 h 208259"/>
                    <a:gd name="connsiteX11" fmla="*/ 0 w 158852"/>
                    <a:gd name="connsiteY11" fmla="*/ 83400 h 208259"/>
                    <a:gd name="connsiteX12" fmla="*/ 79426 w 158852"/>
                    <a:gd name="connsiteY12" fmla="*/ 0 h 208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208259">
                      <a:moveTo>
                        <a:pt x="79426" y="0"/>
                      </a:moveTo>
                      <a:cubicBezTo>
                        <a:pt x="123292" y="0"/>
                        <a:pt x="158852" y="37339"/>
                        <a:pt x="158852" y="83400"/>
                      </a:cubicBezTo>
                      <a:lnTo>
                        <a:pt x="158852" y="208259"/>
                      </a:lnTo>
                      <a:lnTo>
                        <a:pt x="138798" y="194738"/>
                      </a:lnTo>
                      <a:lnTo>
                        <a:pt x="128065" y="192571"/>
                      </a:lnTo>
                      <a:lnTo>
                        <a:pt x="128065" y="88003"/>
                      </a:lnTo>
                      <a:cubicBezTo>
                        <a:pt x="128065" y="59796"/>
                        <a:pt x="106289" y="36931"/>
                        <a:pt x="79426" y="36931"/>
                      </a:cubicBezTo>
                      <a:cubicBezTo>
                        <a:pt x="52563" y="36931"/>
                        <a:pt x="30787" y="59796"/>
                        <a:pt x="30787" y="88003"/>
                      </a:cubicBezTo>
                      <a:lnTo>
                        <a:pt x="30787" y="192571"/>
                      </a:lnTo>
                      <a:lnTo>
                        <a:pt x="20054" y="194738"/>
                      </a:lnTo>
                      <a:lnTo>
                        <a:pt x="0" y="208259"/>
                      </a:lnTo>
                      <a:lnTo>
                        <a:pt x="0" y="83400"/>
                      </a:lnTo>
                      <a:cubicBezTo>
                        <a:pt x="0" y="37339"/>
                        <a:pt x="35560" y="0"/>
                        <a:pt x="79426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Freeform: Shape 243">
                  <a:extLst>
                    <a:ext uri="{FF2B5EF4-FFF2-40B4-BE49-F238E27FC236}">
                      <a16:creationId xmlns:a16="http://schemas.microsoft.com/office/drawing/2014/main" id="{41B3BD4C-76B7-DD4A-9122-3860BAA23B26}"/>
                    </a:ext>
                  </a:extLst>
                </p:cNvPr>
                <p:cNvSpPr/>
                <p:nvPr/>
              </p:nvSpPr>
              <p:spPr>
                <a:xfrm>
                  <a:off x="5510888" y="4515537"/>
                  <a:ext cx="158852" cy="492232"/>
                </a:xfrm>
                <a:custGeom>
                  <a:avLst/>
                  <a:gdLst>
                    <a:gd name="connsiteX0" fmla="*/ 0 w 158852"/>
                    <a:gd name="connsiteY0" fmla="*/ 0 h 492232"/>
                    <a:gd name="connsiteX1" fmla="*/ 20054 w 158852"/>
                    <a:gd name="connsiteY1" fmla="*/ 13520 h 492232"/>
                    <a:gd name="connsiteX2" fmla="*/ 30787 w 158852"/>
                    <a:gd name="connsiteY2" fmla="*/ 15687 h 492232"/>
                    <a:gd name="connsiteX3" fmla="*/ 30787 w 158852"/>
                    <a:gd name="connsiteY3" fmla="*/ 404229 h 492232"/>
                    <a:gd name="connsiteX4" fmla="*/ 79426 w 158852"/>
                    <a:gd name="connsiteY4" fmla="*/ 455302 h 492232"/>
                    <a:gd name="connsiteX5" fmla="*/ 128065 w 158852"/>
                    <a:gd name="connsiteY5" fmla="*/ 404229 h 492232"/>
                    <a:gd name="connsiteX6" fmla="*/ 128065 w 158852"/>
                    <a:gd name="connsiteY6" fmla="*/ 15687 h 492232"/>
                    <a:gd name="connsiteX7" fmla="*/ 138798 w 158852"/>
                    <a:gd name="connsiteY7" fmla="*/ 13520 h 492232"/>
                    <a:gd name="connsiteX8" fmla="*/ 158852 w 158852"/>
                    <a:gd name="connsiteY8" fmla="*/ 0 h 492232"/>
                    <a:gd name="connsiteX9" fmla="*/ 158852 w 158852"/>
                    <a:gd name="connsiteY9" fmla="*/ 408833 h 492232"/>
                    <a:gd name="connsiteX10" fmla="*/ 79426 w 158852"/>
                    <a:gd name="connsiteY10" fmla="*/ 492232 h 492232"/>
                    <a:gd name="connsiteX11" fmla="*/ 0 w 158852"/>
                    <a:gd name="connsiteY11" fmla="*/ 408833 h 492232"/>
                    <a:gd name="connsiteX12" fmla="*/ 0 w 158852"/>
                    <a:gd name="connsiteY12" fmla="*/ 0 h 492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492232">
                      <a:moveTo>
                        <a:pt x="0" y="0"/>
                      </a:moveTo>
                      <a:lnTo>
                        <a:pt x="20054" y="13520"/>
                      </a:lnTo>
                      <a:lnTo>
                        <a:pt x="30787" y="15687"/>
                      </a:lnTo>
                      <a:lnTo>
                        <a:pt x="30787" y="404229"/>
                      </a:lnTo>
                      <a:cubicBezTo>
                        <a:pt x="30787" y="432436"/>
                        <a:pt x="52563" y="455302"/>
                        <a:pt x="79426" y="455302"/>
                      </a:cubicBezTo>
                      <a:cubicBezTo>
                        <a:pt x="106289" y="455302"/>
                        <a:pt x="128065" y="432436"/>
                        <a:pt x="128065" y="404229"/>
                      </a:cubicBezTo>
                      <a:lnTo>
                        <a:pt x="128065" y="15687"/>
                      </a:lnTo>
                      <a:lnTo>
                        <a:pt x="138798" y="13520"/>
                      </a:lnTo>
                      <a:lnTo>
                        <a:pt x="158852" y="0"/>
                      </a:lnTo>
                      <a:lnTo>
                        <a:pt x="158852" y="408833"/>
                      </a:lnTo>
                      <a:cubicBezTo>
                        <a:pt x="158852" y="454893"/>
                        <a:pt x="123292" y="492232"/>
                        <a:pt x="79426" y="492232"/>
                      </a:cubicBezTo>
                      <a:cubicBezTo>
                        <a:pt x="35560" y="492232"/>
                        <a:pt x="0" y="454893"/>
                        <a:pt x="0" y="40883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Circle: Hollow 244">
                  <a:extLst>
                    <a:ext uri="{FF2B5EF4-FFF2-40B4-BE49-F238E27FC236}">
                      <a16:creationId xmlns:a16="http://schemas.microsoft.com/office/drawing/2014/main" id="{65E3C137-0F13-E649-8826-3C2BA726437B}"/>
                    </a:ext>
                  </a:extLst>
                </p:cNvPr>
                <p:cNvSpPr/>
                <p:nvPr/>
              </p:nvSpPr>
              <p:spPr>
                <a:xfrm>
                  <a:off x="5416978" y="4215179"/>
                  <a:ext cx="346672" cy="346672"/>
                </a:xfrm>
                <a:prstGeom prst="donut">
                  <a:avLst>
                    <a:gd name="adj" fmla="val 8817"/>
                  </a:avLst>
                </a:pr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7277DB18-F356-0E4D-B8EF-2A53687316FE}"/>
                  </a:ext>
                </a:extLst>
              </p:cNvPr>
              <p:cNvGrpSpPr/>
              <p:nvPr/>
            </p:nvGrpSpPr>
            <p:grpSpPr>
              <a:xfrm rot="10800000">
                <a:off x="5406876" y="4972396"/>
                <a:ext cx="346672" cy="954535"/>
                <a:chOff x="5416978" y="4053234"/>
                <a:chExt cx="346672" cy="954535"/>
              </a:xfrm>
              <a:grpFill/>
            </p:grpSpPr>
            <p:sp>
              <p:nvSpPr>
                <p:cNvPr id="161" name="Freeform: Shape 238">
                  <a:extLst>
                    <a:ext uri="{FF2B5EF4-FFF2-40B4-BE49-F238E27FC236}">
                      <a16:creationId xmlns:a16="http://schemas.microsoft.com/office/drawing/2014/main" id="{224F7B19-D40B-1F42-8D9E-E93732C2CF80}"/>
                    </a:ext>
                  </a:extLst>
                </p:cNvPr>
                <p:cNvSpPr/>
                <p:nvPr/>
              </p:nvSpPr>
              <p:spPr>
                <a:xfrm>
                  <a:off x="5510888" y="4053234"/>
                  <a:ext cx="158852" cy="208259"/>
                </a:xfrm>
                <a:custGeom>
                  <a:avLst/>
                  <a:gdLst>
                    <a:gd name="connsiteX0" fmla="*/ 79426 w 158852"/>
                    <a:gd name="connsiteY0" fmla="*/ 0 h 208259"/>
                    <a:gd name="connsiteX1" fmla="*/ 158852 w 158852"/>
                    <a:gd name="connsiteY1" fmla="*/ 83400 h 208259"/>
                    <a:gd name="connsiteX2" fmla="*/ 158852 w 158852"/>
                    <a:gd name="connsiteY2" fmla="*/ 208259 h 208259"/>
                    <a:gd name="connsiteX3" fmla="*/ 138798 w 158852"/>
                    <a:gd name="connsiteY3" fmla="*/ 194738 h 208259"/>
                    <a:gd name="connsiteX4" fmla="*/ 128065 w 158852"/>
                    <a:gd name="connsiteY4" fmla="*/ 192571 h 208259"/>
                    <a:gd name="connsiteX5" fmla="*/ 128065 w 158852"/>
                    <a:gd name="connsiteY5" fmla="*/ 88003 h 208259"/>
                    <a:gd name="connsiteX6" fmla="*/ 79426 w 158852"/>
                    <a:gd name="connsiteY6" fmla="*/ 36931 h 208259"/>
                    <a:gd name="connsiteX7" fmla="*/ 30787 w 158852"/>
                    <a:gd name="connsiteY7" fmla="*/ 88003 h 208259"/>
                    <a:gd name="connsiteX8" fmla="*/ 30787 w 158852"/>
                    <a:gd name="connsiteY8" fmla="*/ 192571 h 208259"/>
                    <a:gd name="connsiteX9" fmla="*/ 20054 w 158852"/>
                    <a:gd name="connsiteY9" fmla="*/ 194738 h 208259"/>
                    <a:gd name="connsiteX10" fmla="*/ 0 w 158852"/>
                    <a:gd name="connsiteY10" fmla="*/ 208259 h 208259"/>
                    <a:gd name="connsiteX11" fmla="*/ 0 w 158852"/>
                    <a:gd name="connsiteY11" fmla="*/ 83400 h 208259"/>
                    <a:gd name="connsiteX12" fmla="*/ 79426 w 158852"/>
                    <a:gd name="connsiteY12" fmla="*/ 0 h 208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208259">
                      <a:moveTo>
                        <a:pt x="79426" y="0"/>
                      </a:moveTo>
                      <a:cubicBezTo>
                        <a:pt x="123292" y="0"/>
                        <a:pt x="158852" y="37339"/>
                        <a:pt x="158852" y="83400"/>
                      </a:cubicBezTo>
                      <a:lnTo>
                        <a:pt x="158852" y="208259"/>
                      </a:lnTo>
                      <a:lnTo>
                        <a:pt x="138798" y="194738"/>
                      </a:lnTo>
                      <a:lnTo>
                        <a:pt x="128065" y="192571"/>
                      </a:lnTo>
                      <a:lnTo>
                        <a:pt x="128065" y="88003"/>
                      </a:lnTo>
                      <a:cubicBezTo>
                        <a:pt x="128065" y="59796"/>
                        <a:pt x="106289" y="36931"/>
                        <a:pt x="79426" y="36931"/>
                      </a:cubicBezTo>
                      <a:cubicBezTo>
                        <a:pt x="52563" y="36931"/>
                        <a:pt x="30787" y="59796"/>
                        <a:pt x="30787" y="88003"/>
                      </a:cubicBezTo>
                      <a:lnTo>
                        <a:pt x="30787" y="192571"/>
                      </a:lnTo>
                      <a:lnTo>
                        <a:pt x="20054" y="194738"/>
                      </a:lnTo>
                      <a:lnTo>
                        <a:pt x="0" y="208259"/>
                      </a:lnTo>
                      <a:lnTo>
                        <a:pt x="0" y="83400"/>
                      </a:lnTo>
                      <a:cubicBezTo>
                        <a:pt x="0" y="37339"/>
                        <a:pt x="35560" y="0"/>
                        <a:pt x="79426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2" name="Freeform: Shape 239">
                  <a:extLst>
                    <a:ext uri="{FF2B5EF4-FFF2-40B4-BE49-F238E27FC236}">
                      <a16:creationId xmlns:a16="http://schemas.microsoft.com/office/drawing/2014/main" id="{B0B9ACAD-8D82-824A-BF42-E828327CC0C8}"/>
                    </a:ext>
                  </a:extLst>
                </p:cNvPr>
                <p:cNvSpPr/>
                <p:nvPr/>
              </p:nvSpPr>
              <p:spPr>
                <a:xfrm>
                  <a:off x="5510888" y="4515537"/>
                  <a:ext cx="158852" cy="492232"/>
                </a:xfrm>
                <a:custGeom>
                  <a:avLst/>
                  <a:gdLst>
                    <a:gd name="connsiteX0" fmla="*/ 0 w 158852"/>
                    <a:gd name="connsiteY0" fmla="*/ 0 h 492232"/>
                    <a:gd name="connsiteX1" fmla="*/ 20054 w 158852"/>
                    <a:gd name="connsiteY1" fmla="*/ 13520 h 492232"/>
                    <a:gd name="connsiteX2" fmla="*/ 30787 w 158852"/>
                    <a:gd name="connsiteY2" fmla="*/ 15687 h 492232"/>
                    <a:gd name="connsiteX3" fmla="*/ 30787 w 158852"/>
                    <a:gd name="connsiteY3" fmla="*/ 404229 h 492232"/>
                    <a:gd name="connsiteX4" fmla="*/ 79426 w 158852"/>
                    <a:gd name="connsiteY4" fmla="*/ 455302 h 492232"/>
                    <a:gd name="connsiteX5" fmla="*/ 128065 w 158852"/>
                    <a:gd name="connsiteY5" fmla="*/ 404229 h 492232"/>
                    <a:gd name="connsiteX6" fmla="*/ 128065 w 158852"/>
                    <a:gd name="connsiteY6" fmla="*/ 15687 h 492232"/>
                    <a:gd name="connsiteX7" fmla="*/ 138798 w 158852"/>
                    <a:gd name="connsiteY7" fmla="*/ 13520 h 492232"/>
                    <a:gd name="connsiteX8" fmla="*/ 158852 w 158852"/>
                    <a:gd name="connsiteY8" fmla="*/ 0 h 492232"/>
                    <a:gd name="connsiteX9" fmla="*/ 158852 w 158852"/>
                    <a:gd name="connsiteY9" fmla="*/ 408833 h 492232"/>
                    <a:gd name="connsiteX10" fmla="*/ 79426 w 158852"/>
                    <a:gd name="connsiteY10" fmla="*/ 492232 h 492232"/>
                    <a:gd name="connsiteX11" fmla="*/ 0 w 158852"/>
                    <a:gd name="connsiteY11" fmla="*/ 408833 h 492232"/>
                    <a:gd name="connsiteX12" fmla="*/ 0 w 158852"/>
                    <a:gd name="connsiteY12" fmla="*/ 0 h 492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492232">
                      <a:moveTo>
                        <a:pt x="0" y="0"/>
                      </a:moveTo>
                      <a:lnTo>
                        <a:pt x="20054" y="13520"/>
                      </a:lnTo>
                      <a:lnTo>
                        <a:pt x="30787" y="15687"/>
                      </a:lnTo>
                      <a:lnTo>
                        <a:pt x="30787" y="404229"/>
                      </a:lnTo>
                      <a:cubicBezTo>
                        <a:pt x="30787" y="432436"/>
                        <a:pt x="52563" y="455302"/>
                        <a:pt x="79426" y="455302"/>
                      </a:cubicBezTo>
                      <a:cubicBezTo>
                        <a:pt x="106289" y="455302"/>
                        <a:pt x="128065" y="432436"/>
                        <a:pt x="128065" y="404229"/>
                      </a:cubicBezTo>
                      <a:lnTo>
                        <a:pt x="128065" y="15687"/>
                      </a:lnTo>
                      <a:lnTo>
                        <a:pt x="138798" y="13520"/>
                      </a:lnTo>
                      <a:lnTo>
                        <a:pt x="158852" y="0"/>
                      </a:lnTo>
                      <a:lnTo>
                        <a:pt x="158852" y="408833"/>
                      </a:lnTo>
                      <a:cubicBezTo>
                        <a:pt x="158852" y="454893"/>
                        <a:pt x="123292" y="492232"/>
                        <a:pt x="79426" y="492232"/>
                      </a:cubicBezTo>
                      <a:cubicBezTo>
                        <a:pt x="35560" y="492232"/>
                        <a:pt x="0" y="454893"/>
                        <a:pt x="0" y="40883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Circle: Hollow 240">
                  <a:extLst>
                    <a:ext uri="{FF2B5EF4-FFF2-40B4-BE49-F238E27FC236}">
                      <a16:creationId xmlns:a16="http://schemas.microsoft.com/office/drawing/2014/main" id="{12BD9215-A803-6B4F-89D6-626208A2E147}"/>
                    </a:ext>
                  </a:extLst>
                </p:cNvPr>
                <p:cNvSpPr/>
                <p:nvPr/>
              </p:nvSpPr>
              <p:spPr>
                <a:xfrm>
                  <a:off x="5416978" y="4215179"/>
                  <a:ext cx="346672" cy="346672"/>
                </a:xfrm>
                <a:prstGeom prst="donut">
                  <a:avLst>
                    <a:gd name="adj" fmla="val 8817"/>
                  </a:avLst>
                </a:pr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F0330B33-530B-5A41-9DB0-272D953832E5}"/>
                  </a:ext>
                </a:extLst>
              </p:cNvPr>
              <p:cNvGrpSpPr/>
              <p:nvPr/>
            </p:nvGrpSpPr>
            <p:grpSpPr>
              <a:xfrm>
                <a:off x="5821927" y="4972396"/>
                <a:ext cx="346672" cy="954535"/>
                <a:chOff x="5416978" y="4053234"/>
                <a:chExt cx="346672" cy="954535"/>
              </a:xfrm>
              <a:grpFill/>
            </p:grpSpPr>
            <p:sp>
              <p:nvSpPr>
                <p:cNvPr id="158" name="Freeform: Shape 222">
                  <a:extLst>
                    <a:ext uri="{FF2B5EF4-FFF2-40B4-BE49-F238E27FC236}">
                      <a16:creationId xmlns:a16="http://schemas.microsoft.com/office/drawing/2014/main" id="{EDA8E177-08FB-C048-AADA-272206ADDE18}"/>
                    </a:ext>
                  </a:extLst>
                </p:cNvPr>
                <p:cNvSpPr/>
                <p:nvPr/>
              </p:nvSpPr>
              <p:spPr>
                <a:xfrm>
                  <a:off x="5510888" y="4053234"/>
                  <a:ext cx="158852" cy="208259"/>
                </a:xfrm>
                <a:custGeom>
                  <a:avLst/>
                  <a:gdLst>
                    <a:gd name="connsiteX0" fmla="*/ 79426 w 158852"/>
                    <a:gd name="connsiteY0" fmla="*/ 0 h 208259"/>
                    <a:gd name="connsiteX1" fmla="*/ 158852 w 158852"/>
                    <a:gd name="connsiteY1" fmla="*/ 83400 h 208259"/>
                    <a:gd name="connsiteX2" fmla="*/ 158852 w 158852"/>
                    <a:gd name="connsiteY2" fmla="*/ 208259 h 208259"/>
                    <a:gd name="connsiteX3" fmla="*/ 138798 w 158852"/>
                    <a:gd name="connsiteY3" fmla="*/ 194738 h 208259"/>
                    <a:gd name="connsiteX4" fmla="*/ 128065 w 158852"/>
                    <a:gd name="connsiteY4" fmla="*/ 192571 h 208259"/>
                    <a:gd name="connsiteX5" fmla="*/ 128065 w 158852"/>
                    <a:gd name="connsiteY5" fmla="*/ 88003 h 208259"/>
                    <a:gd name="connsiteX6" fmla="*/ 79426 w 158852"/>
                    <a:gd name="connsiteY6" fmla="*/ 36931 h 208259"/>
                    <a:gd name="connsiteX7" fmla="*/ 30787 w 158852"/>
                    <a:gd name="connsiteY7" fmla="*/ 88003 h 208259"/>
                    <a:gd name="connsiteX8" fmla="*/ 30787 w 158852"/>
                    <a:gd name="connsiteY8" fmla="*/ 192571 h 208259"/>
                    <a:gd name="connsiteX9" fmla="*/ 20054 w 158852"/>
                    <a:gd name="connsiteY9" fmla="*/ 194738 h 208259"/>
                    <a:gd name="connsiteX10" fmla="*/ 0 w 158852"/>
                    <a:gd name="connsiteY10" fmla="*/ 208259 h 208259"/>
                    <a:gd name="connsiteX11" fmla="*/ 0 w 158852"/>
                    <a:gd name="connsiteY11" fmla="*/ 83400 h 208259"/>
                    <a:gd name="connsiteX12" fmla="*/ 79426 w 158852"/>
                    <a:gd name="connsiteY12" fmla="*/ 0 h 208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208259">
                      <a:moveTo>
                        <a:pt x="79426" y="0"/>
                      </a:moveTo>
                      <a:cubicBezTo>
                        <a:pt x="123292" y="0"/>
                        <a:pt x="158852" y="37339"/>
                        <a:pt x="158852" y="83400"/>
                      </a:cubicBezTo>
                      <a:lnTo>
                        <a:pt x="158852" y="208259"/>
                      </a:lnTo>
                      <a:lnTo>
                        <a:pt x="138798" y="194738"/>
                      </a:lnTo>
                      <a:lnTo>
                        <a:pt x="128065" y="192571"/>
                      </a:lnTo>
                      <a:lnTo>
                        <a:pt x="128065" y="88003"/>
                      </a:lnTo>
                      <a:cubicBezTo>
                        <a:pt x="128065" y="59796"/>
                        <a:pt x="106289" y="36931"/>
                        <a:pt x="79426" y="36931"/>
                      </a:cubicBezTo>
                      <a:cubicBezTo>
                        <a:pt x="52563" y="36931"/>
                        <a:pt x="30787" y="59796"/>
                        <a:pt x="30787" y="88003"/>
                      </a:cubicBezTo>
                      <a:lnTo>
                        <a:pt x="30787" y="192571"/>
                      </a:lnTo>
                      <a:lnTo>
                        <a:pt x="20054" y="194738"/>
                      </a:lnTo>
                      <a:lnTo>
                        <a:pt x="0" y="208259"/>
                      </a:lnTo>
                      <a:lnTo>
                        <a:pt x="0" y="83400"/>
                      </a:lnTo>
                      <a:cubicBezTo>
                        <a:pt x="0" y="37339"/>
                        <a:pt x="35560" y="0"/>
                        <a:pt x="79426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Freeform: Shape 227">
                  <a:extLst>
                    <a:ext uri="{FF2B5EF4-FFF2-40B4-BE49-F238E27FC236}">
                      <a16:creationId xmlns:a16="http://schemas.microsoft.com/office/drawing/2014/main" id="{A3CC74F6-11F7-AC49-8D06-CFF92EEA7B33}"/>
                    </a:ext>
                  </a:extLst>
                </p:cNvPr>
                <p:cNvSpPr/>
                <p:nvPr/>
              </p:nvSpPr>
              <p:spPr>
                <a:xfrm>
                  <a:off x="5510888" y="4515537"/>
                  <a:ext cx="158852" cy="492232"/>
                </a:xfrm>
                <a:custGeom>
                  <a:avLst/>
                  <a:gdLst>
                    <a:gd name="connsiteX0" fmla="*/ 0 w 158852"/>
                    <a:gd name="connsiteY0" fmla="*/ 0 h 492232"/>
                    <a:gd name="connsiteX1" fmla="*/ 20054 w 158852"/>
                    <a:gd name="connsiteY1" fmla="*/ 13520 h 492232"/>
                    <a:gd name="connsiteX2" fmla="*/ 30787 w 158852"/>
                    <a:gd name="connsiteY2" fmla="*/ 15687 h 492232"/>
                    <a:gd name="connsiteX3" fmla="*/ 30787 w 158852"/>
                    <a:gd name="connsiteY3" fmla="*/ 404229 h 492232"/>
                    <a:gd name="connsiteX4" fmla="*/ 79426 w 158852"/>
                    <a:gd name="connsiteY4" fmla="*/ 455302 h 492232"/>
                    <a:gd name="connsiteX5" fmla="*/ 128065 w 158852"/>
                    <a:gd name="connsiteY5" fmla="*/ 404229 h 492232"/>
                    <a:gd name="connsiteX6" fmla="*/ 128065 w 158852"/>
                    <a:gd name="connsiteY6" fmla="*/ 15687 h 492232"/>
                    <a:gd name="connsiteX7" fmla="*/ 138798 w 158852"/>
                    <a:gd name="connsiteY7" fmla="*/ 13520 h 492232"/>
                    <a:gd name="connsiteX8" fmla="*/ 158852 w 158852"/>
                    <a:gd name="connsiteY8" fmla="*/ 0 h 492232"/>
                    <a:gd name="connsiteX9" fmla="*/ 158852 w 158852"/>
                    <a:gd name="connsiteY9" fmla="*/ 408833 h 492232"/>
                    <a:gd name="connsiteX10" fmla="*/ 79426 w 158852"/>
                    <a:gd name="connsiteY10" fmla="*/ 492232 h 492232"/>
                    <a:gd name="connsiteX11" fmla="*/ 0 w 158852"/>
                    <a:gd name="connsiteY11" fmla="*/ 408833 h 492232"/>
                    <a:gd name="connsiteX12" fmla="*/ 0 w 158852"/>
                    <a:gd name="connsiteY12" fmla="*/ 0 h 4922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8852" h="492232">
                      <a:moveTo>
                        <a:pt x="0" y="0"/>
                      </a:moveTo>
                      <a:lnTo>
                        <a:pt x="20054" y="13520"/>
                      </a:lnTo>
                      <a:lnTo>
                        <a:pt x="30787" y="15687"/>
                      </a:lnTo>
                      <a:lnTo>
                        <a:pt x="30787" y="404229"/>
                      </a:lnTo>
                      <a:cubicBezTo>
                        <a:pt x="30787" y="432436"/>
                        <a:pt x="52563" y="455302"/>
                        <a:pt x="79426" y="455302"/>
                      </a:cubicBezTo>
                      <a:cubicBezTo>
                        <a:pt x="106289" y="455302"/>
                        <a:pt x="128065" y="432436"/>
                        <a:pt x="128065" y="404229"/>
                      </a:cubicBezTo>
                      <a:lnTo>
                        <a:pt x="128065" y="15687"/>
                      </a:lnTo>
                      <a:lnTo>
                        <a:pt x="138798" y="13520"/>
                      </a:lnTo>
                      <a:lnTo>
                        <a:pt x="158852" y="0"/>
                      </a:lnTo>
                      <a:lnTo>
                        <a:pt x="158852" y="408833"/>
                      </a:lnTo>
                      <a:cubicBezTo>
                        <a:pt x="158852" y="454893"/>
                        <a:pt x="123292" y="492232"/>
                        <a:pt x="79426" y="492232"/>
                      </a:cubicBezTo>
                      <a:cubicBezTo>
                        <a:pt x="35560" y="492232"/>
                        <a:pt x="0" y="454893"/>
                        <a:pt x="0" y="40883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Circle: Hollow 228">
                  <a:extLst>
                    <a:ext uri="{FF2B5EF4-FFF2-40B4-BE49-F238E27FC236}">
                      <a16:creationId xmlns:a16="http://schemas.microsoft.com/office/drawing/2014/main" id="{A01AA438-C7F0-2945-BCCA-8746CA314959}"/>
                    </a:ext>
                  </a:extLst>
                </p:cNvPr>
                <p:cNvSpPr/>
                <p:nvPr/>
              </p:nvSpPr>
              <p:spPr>
                <a:xfrm>
                  <a:off x="5416978" y="4215179"/>
                  <a:ext cx="346672" cy="346672"/>
                </a:xfrm>
                <a:prstGeom prst="donut">
                  <a:avLst>
                    <a:gd name="adj" fmla="val 8817"/>
                  </a:avLst>
                </a:prstGeom>
                <a:grp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4C239C34-2B1E-0B49-A193-FE9E84295C64}"/>
              </a:ext>
            </a:extLst>
          </p:cNvPr>
          <p:cNvSpPr txBox="1"/>
          <p:nvPr/>
        </p:nvSpPr>
        <p:spPr>
          <a:xfrm>
            <a:off x="291800" y="4960679"/>
            <a:ext cx="1563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FF6056"/>
                </a:solidFill>
                <a:latin typeface="Tw Cen MT" panose="020B0602020104020603" pitchFamily="34" charset="0"/>
              </a:rPr>
              <a:t>Pushshift</a:t>
            </a:r>
            <a:r>
              <a:rPr lang="en-US" sz="1600" b="1" dirty="0">
                <a:solidFill>
                  <a:srgbClr val="FF6056"/>
                </a:solidFill>
                <a:latin typeface="Tw Cen MT" panose="020B0602020104020603" pitchFamily="34" charset="0"/>
              </a:rPr>
              <a:t> API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58DA2FD3-BDC0-4D42-94E1-6548F24532D6}"/>
              </a:ext>
            </a:extLst>
          </p:cNvPr>
          <p:cNvSpPr txBox="1"/>
          <p:nvPr/>
        </p:nvSpPr>
        <p:spPr>
          <a:xfrm>
            <a:off x="2080194" y="4914304"/>
            <a:ext cx="2013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6CA7CA"/>
                </a:solidFill>
                <a:latin typeface="Tw Cen MT" panose="020B0602020104020603" pitchFamily="34" charset="0"/>
              </a:rPr>
              <a:t>Merge data</a:t>
            </a:r>
          </a:p>
          <a:p>
            <a:pPr algn="ctr"/>
            <a:r>
              <a:rPr lang="en-US" sz="1600" b="1" dirty="0">
                <a:solidFill>
                  <a:srgbClr val="6CA7CA"/>
                </a:solidFill>
                <a:latin typeface="Tw Cen MT" panose="020B0602020104020603" pitchFamily="34" charset="0"/>
              </a:rPr>
              <a:t>Remove duplicates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880D1F4B-D3F9-A241-B2F8-BF7849C966F6}"/>
              </a:ext>
            </a:extLst>
          </p:cNvPr>
          <p:cNvSpPr txBox="1"/>
          <p:nvPr/>
        </p:nvSpPr>
        <p:spPr>
          <a:xfrm>
            <a:off x="4348586" y="4948545"/>
            <a:ext cx="1563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/>
                </a:solidFill>
                <a:latin typeface="Tw Cen MT" panose="020B0602020104020603" pitchFamily="34" charset="0"/>
              </a:rPr>
              <a:t>Word frequency</a:t>
            </a:r>
          </a:p>
          <a:p>
            <a:pPr algn="ctr"/>
            <a:r>
              <a:rPr lang="en-US" sz="1600" b="1" dirty="0">
                <a:solidFill>
                  <a:schemeClr val="accent6"/>
                </a:solidFill>
                <a:latin typeface="Tw Cen MT" panose="020B0602020104020603" pitchFamily="34" charset="0"/>
              </a:rPr>
              <a:t>Title length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F7E42B0-530D-3B42-A935-45939A42390B}"/>
              </a:ext>
            </a:extLst>
          </p:cNvPr>
          <p:cNvSpPr txBox="1"/>
          <p:nvPr/>
        </p:nvSpPr>
        <p:spPr>
          <a:xfrm>
            <a:off x="6207031" y="4960679"/>
            <a:ext cx="18040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7C9A60"/>
                </a:solidFill>
                <a:latin typeface="Tw Cen MT" panose="020B0602020104020603" pitchFamily="34" charset="0"/>
              </a:rPr>
              <a:t>CountVectorizer</a:t>
            </a:r>
            <a:endParaRPr lang="en-US" sz="1600" b="1" dirty="0">
              <a:solidFill>
                <a:srgbClr val="7C9A60"/>
              </a:solidFill>
              <a:latin typeface="Tw Cen MT" panose="020B0602020104020603" pitchFamily="34" charset="0"/>
            </a:endParaRPr>
          </a:p>
          <a:p>
            <a:pPr algn="ctr"/>
            <a:r>
              <a:rPr lang="en-US" sz="1600" b="1" dirty="0" err="1">
                <a:solidFill>
                  <a:srgbClr val="7C9A60"/>
                </a:solidFill>
                <a:latin typeface="Tw Cen MT" panose="020B0602020104020603" pitchFamily="34" charset="0"/>
              </a:rPr>
              <a:t>TfidfVectorizer</a:t>
            </a:r>
            <a:endParaRPr lang="en-US" sz="1600" b="1" dirty="0">
              <a:solidFill>
                <a:srgbClr val="7C9A60"/>
              </a:solidFill>
              <a:latin typeface="Tw Cen MT" panose="020B0602020104020603" pitchFamily="34" charset="0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CEF0642-2AEA-3A43-9BCB-F41E4DFC064D}"/>
              </a:ext>
            </a:extLst>
          </p:cNvPr>
          <p:cNvSpPr txBox="1"/>
          <p:nvPr/>
        </p:nvSpPr>
        <p:spPr>
          <a:xfrm>
            <a:off x="8220020" y="4955803"/>
            <a:ext cx="1804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  <a:latin typeface="Tw Cen MT" panose="020B0602020104020603" pitchFamily="34" charset="0"/>
              </a:rPr>
              <a:t>Logistic Regression</a:t>
            </a:r>
          </a:p>
          <a:p>
            <a:pPr algn="ctr"/>
            <a:r>
              <a:rPr lang="en-US" sz="1600" b="1" dirty="0">
                <a:solidFill>
                  <a:srgbClr val="7030A0"/>
                </a:solidFill>
                <a:latin typeface="Tw Cen MT" panose="020B0602020104020603" pitchFamily="34" charset="0"/>
              </a:rPr>
              <a:t>Naïve Bayes</a:t>
            </a:r>
          </a:p>
          <a:p>
            <a:pPr algn="ctr"/>
            <a:r>
              <a:rPr lang="en-US" sz="1600" b="1" dirty="0">
                <a:solidFill>
                  <a:srgbClr val="7030A0"/>
                </a:solidFill>
                <a:latin typeface="Tw Cen MT" panose="020B0602020104020603" pitchFamily="34" charset="0"/>
              </a:rPr>
              <a:t>Random Forest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66443E4F-1C9D-DE48-9987-B0506E25B266}"/>
              </a:ext>
            </a:extLst>
          </p:cNvPr>
          <p:cNvSpPr txBox="1"/>
          <p:nvPr/>
        </p:nvSpPr>
        <p:spPr>
          <a:xfrm>
            <a:off x="10249760" y="4948545"/>
            <a:ext cx="18040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0"/>
              </a:rPr>
              <a:t>Precision</a:t>
            </a:r>
          </a:p>
          <a:p>
            <a:pPr algn="ctr"/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Tw Cen MT" panose="020B0602020104020603" pitchFamily="34" charset="0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4264949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73" grpId="0"/>
      <p:bldP spid="174" grpId="0"/>
      <p:bldP spid="175" grpId="0"/>
      <p:bldP spid="1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Data Collection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ACAFC-564E-614A-AD75-88DD49F289D1}"/>
              </a:ext>
            </a:extLst>
          </p:cNvPr>
          <p:cNvSpPr txBox="1"/>
          <p:nvPr/>
        </p:nvSpPr>
        <p:spPr>
          <a:xfrm>
            <a:off x="982085" y="2754689"/>
            <a:ext cx="102246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Pushshift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Collected 50K posts for each subreddit: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title, created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utc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selftext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subreddit, author, permalink</a:t>
            </a:r>
          </a:p>
          <a:p>
            <a:pPr lvl="1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589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Data Cleaning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E767ED-83A5-284D-960B-8D4334DB6587}"/>
              </a:ext>
            </a:extLst>
          </p:cNvPr>
          <p:cNvSpPr txBox="1"/>
          <p:nvPr/>
        </p:nvSpPr>
        <p:spPr>
          <a:xfrm>
            <a:off x="982085" y="2754689"/>
            <a:ext cx="102246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Combined NBA and Soccer subreddits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Removed duplicates (5261 duplicate posts)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Target: NBA: 0, Soccer: 1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0292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4DECF0-3805-ED4F-9DDE-EA6ED3CF5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Sentiment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16B682-146E-144A-BF42-53B68814B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658" b="32055"/>
          <a:stretch/>
        </p:blipFill>
        <p:spPr>
          <a:xfrm>
            <a:off x="1388390" y="2768503"/>
            <a:ext cx="10013272" cy="28418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7F8759-A8BA-3447-AFEB-F844938333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88" b="64725"/>
          <a:stretch/>
        </p:blipFill>
        <p:spPr>
          <a:xfrm>
            <a:off x="1229609" y="2756854"/>
            <a:ext cx="10291818" cy="2841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CD580A-CAEC-CF43-8423-18CF7E43092D}"/>
              </a:ext>
            </a:extLst>
          </p:cNvPr>
          <p:cNvSpPr txBox="1"/>
          <p:nvPr/>
        </p:nvSpPr>
        <p:spPr>
          <a:xfrm>
            <a:off x="2701636" y="2444122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45FD88-2E8F-3641-9CF4-C06FF8B409F8}"/>
              </a:ext>
            </a:extLst>
          </p:cNvPr>
          <p:cNvSpPr txBox="1"/>
          <p:nvPr/>
        </p:nvSpPr>
        <p:spPr>
          <a:xfrm>
            <a:off x="6053196" y="2444122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NBA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88E8D4-B263-7F49-9822-A545C366ABA5}"/>
              </a:ext>
            </a:extLst>
          </p:cNvPr>
          <p:cNvSpPr txBox="1"/>
          <p:nvPr/>
        </p:nvSpPr>
        <p:spPr>
          <a:xfrm>
            <a:off x="9490364" y="2441615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Soccer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86F8AA-9F73-2949-A1B6-765A6FB51C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106"/>
          <a:stretch/>
        </p:blipFill>
        <p:spPr>
          <a:xfrm>
            <a:off x="1229609" y="2736072"/>
            <a:ext cx="10133037" cy="284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8358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Title length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6C4851-4188-C44D-8D00-C48C087A7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01" y="3210790"/>
            <a:ext cx="4916114" cy="32774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5E234E-9C55-4A42-A148-3477BBD98F45}"/>
              </a:ext>
            </a:extLst>
          </p:cNvPr>
          <p:cNvSpPr txBox="1"/>
          <p:nvPr/>
        </p:nvSpPr>
        <p:spPr>
          <a:xfrm>
            <a:off x="2839056" y="285965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NBA</a:t>
            </a: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83BAD3AC-4391-444B-A3AA-2FA0262A6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244" y="3221181"/>
            <a:ext cx="4916115" cy="32774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AE2C0F-5FB4-B242-A82C-0E52A7EB1DF7}"/>
              </a:ext>
            </a:extLst>
          </p:cNvPr>
          <p:cNvSpPr txBox="1"/>
          <p:nvPr/>
        </p:nvSpPr>
        <p:spPr>
          <a:xfrm>
            <a:off x="8482247" y="2859658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Soccer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439F45-A297-0C4E-9B1C-A76EC1198BDE}"/>
              </a:ext>
            </a:extLst>
          </p:cNvPr>
          <p:cNvSpPr txBox="1"/>
          <p:nvPr/>
        </p:nvSpPr>
        <p:spPr>
          <a:xfrm>
            <a:off x="2427885" y="6488199"/>
            <a:ext cx="15071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Character length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FBC143-1295-5740-8A31-88A43CE3F03F}"/>
              </a:ext>
            </a:extLst>
          </p:cNvPr>
          <p:cNvSpPr txBox="1"/>
          <p:nvPr/>
        </p:nvSpPr>
        <p:spPr>
          <a:xfrm>
            <a:off x="8205728" y="6488198"/>
            <a:ext cx="15071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Character length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A53D68-25DD-0B4E-81D2-AD95288A27E5}"/>
              </a:ext>
            </a:extLst>
          </p:cNvPr>
          <p:cNvSpPr txBox="1"/>
          <p:nvPr/>
        </p:nvSpPr>
        <p:spPr>
          <a:xfrm rot="16200000">
            <a:off x="40078" y="4695605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Frequency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CCA900-4AD1-C14F-9056-C74511BAFAEE}"/>
              </a:ext>
            </a:extLst>
          </p:cNvPr>
          <p:cNvSpPr txBox="1"/>
          <p:nvPr/>
        </p:nvSpPr>
        <p:spPr>
          <a:xfrm rot="16200000">
            <a:off x="5832631" y="4705997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Frequency</a:t>
            </a:r>
          </a:p>
        </p:txBody>
      </p:sp>
    </p:spTree>
    <p:extLst>
      <p:ext uri="{BB962C8B-B14F-4D97-AF65-F5344CB8AC3E}">
        <p14:creationId xmlns:p14="http://schemas.microsoft.com/office/powerpoint/2010/main" val="11359901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690F3EE-0CD1-4520-B020-4E1DF314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FDE1E9-7FE0-45CA-9DE2-237F77319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270840"/>
          </a:xfrm>
          <a:custGeom>
            <a:avLst/>
            <a:gdLst>
              <a:gd name="connsiteX0" fmla="*/ 0 w 12192000"/>
              <a:gd name="connsiteY0" fmla="*/ 0 h 2270840"/>
              <a:gd name="connsiteX1" fmla="*/ 12192000 w 12192000"/>
              <a:gd name="connsiteY1" fmla="*/ 0 h 2270840"/>
              <a:gd name="connsiteX2" fmla="*/ 12192000 w 12192000"/>
              <a:gd name="connsiteY2" fmla="*/ 519831 h 2270840"/>
              <a:gd name="connsiteX3" fmla="*/ 12192000 w 12192000"/>
              <a:gd name="connsiteY3" fmla="*/ 744794 h 2270840"/>
              <a:gd name="connsiteX4" fmla="*/ 12192000 w 12192000"/>
              <a:gd name="connsiteY4" fmla="*/ 1754022 h 2270840"/>
              <a:gd name="connsiteX5" fmla="*/ 11957522 w 12192000"/>
              <a:gd name="connsiteY5" fmla="*/ 1797924 h 2270840"/>
              <a:gd name="connsiteX6" fmla="*/ 11679973 w 12192000"/>
              <a:gd name="connsiteY6" fmla="*/ 1847668 h 2270840"/>
              <a:gd name="connsiteX7" fmla="*/ 11401197 w 12192000"/>
              <a:gd name="connsiteY7" fmla="*/ 1896361 h 2270840"/>
              <a:gd name="connsiteX8" fmla="*/ 11121192 w 12192000"/>
              <a:gd name="connsiteY8" fmla="*/ 1938047 h 2270840"/>
              <a:gd name="connsiteX9" fmla="*/ 10842416 w 12192000"/>
              <a:gd name="connsiteY9" fmla="*/ 1980084 h 2270840"/>
              <a:gd name="connsiteX10" fmla="*/ 10562411 w 12192000"/>
              <a:gd name="connsiteY10" fmla="*/ 2019319 h 2270840"/>
              <a:gd name="connsiteX11" fmla="*/ 10286091 w 12192000"/>
              <a:gd name="connsiteY11" fmla="*/ 2052948 h 2270840"/>
              <a:gd name="connsiteX12" fmla="*/ 10006086 w 12192000"/>
              <a:gd name="connsiteY12" fmla="*/ 2084826 h 2270840"/>
              <a:gd name="connsiteX13" fmla="*/ 9727310 w 12192000"/>
              <a:gd name="connsiteY13" fmla="*/ 2113902 h 2270840"/>
              <a:gd name="connsiteX14" fmla="*/ 9453445 w 12192000"/>
              <a:gd name="connsiteY14" fmla="*/ 2139124 h 2270840"/>
              <a:gd name="connsiteX15" fmla="*/ 9175897 w 12192000"/>
              <a:gd name="connsiteY15" fmla="*/ 2164346 h 2270840"/>
              <a:gd name="connsiteX16" fmla="*/ 8902033 w 12192000"/>
              <a:gd name="connsiteY16" fmla="*/ 2185365 h 2270840"/>
              <a:gd name="connsiteX17" fmla="*/ 8628169 w 12192000"/>
              <a:gd name="connsiteY17" fmla="*/ 2201829 h 2270840"/>
              <a:gd name="connsiteX18" fmla="*/ 8355533 w 12192000"/>
              <a:gd name="connsiteY18" fmla="*/ 2218995 h 2270840"/>
              <a:gd name="connsiteX19" fmla="*/ 8085353 w 12192000"/>
              <a:gd name="connsiteY19" fmla="*/ 2233357 h 2270840"/>
              <a:gd name="connsiteX20" fmla="*/ 7817629 w 12192000"/>
              <a:gd name="connsiteY20" fmla="*/ 2243516 h 2270840"/>
              <a:gd name="connsiteX21" fmla="*/ 7549905 w 12192000"/>
              <a:gd name="connsiteY21" fmla="*/ 2252274 h 2270840"/>
              <a:gd name="connsiteX22" fmla="*/ 7284638 w 12192000"/>
              <a:gd name="connsiteY22" fmla="*/ 2260681 h 2270840"/>
              <a:gd name="connsiteX23" fmla="*/ 7023055 w 12192000"/>
              <a:gd name="connsiteY23" fmla="*/ 2264535 h 2270840"/>
              <a:gd name="connsiteX24" fmla="*/ 6761472 w 12192000"/>
              <a:gd name="connsiteY24" fmla="*/ 2268738 h 2270840"/>
              <a:gd name="connsiteX25" fmla="*/ 6503573 w 12192000"/>
              <a:gd name="connsiteY25" fmla="*/ 2270840 h 2270840"/>
              <a:gd name="connsiteX26" fmla="*/ 6248130 w 12192000"/>
              <a:gd name="connsiteY26" fmla="*/ 2268738 h 2270840"/>
              <a:gd name="connsiteX27" fmla="*/ 5995144 w 12192000"/>
              <a:gd name="connsiteY27" fmla="*/ 2268738 h 2270840"/>
              <a:gd name="connsiteX28" fmla="*/ 5744613 w 12192000"/>
              <a:gd name="connsiteY28" fmla="*/ 2264535 h 2270840"/>
              <a:gd name="connsiteX29" fmla="*/ 5498995 w 12192000"/>
              <a:gd name="connsiteY29" fmla="*/ 2258229 h 2270840"/>
              <a:gd name="connsiteX30" fmla="*/ 5255834 w 12192000"/>
              <a:gd name="connsiteY30" fmla="*/ 2252274 h 2270840"/>
              <a:gd name="connsiteX31" fmla="*/ 5017584 w 12192000"/>
              <a:gd name="connsiteY31" fmla="*/ 2245618 h 2270840"/>
              <a:gd name="connsiteX32" fmla="*/ 4780562 w 12192000"/>
              <a:gd name="connsiteY32" fmla="*/ 2235459 h 2270840"/>
              <a:gd name="connsiteX33" fmla="*/ 4547227 w 12192000"/>
              <a:gd name="connsiteY33" fmla="*/ 2224599 h 2270840"/>
              <a:gd name="connsiteX34" fmla="*/ 4318800 w 12192000"/>
              <a:gd name="connsiteY34" fmla="*/ 2214791 h 2270840"/>
              <a:gd name="connsiteX35" fmla="*/ 3873004 w 12192000"/>
              <a:gd name="connsiteY35" fmla="*/ 2187116 h 2270840"/>
              <a:gd name="connsiteX36" fmla="*/ 3445628 w 12192000"/>
              <a:gd name="connsiteY36" fmla="*/ 2157691 h 2270840"/>
              <a:gd name="connsiteX37" fmla="*/ 3035446 w 12192000"/>
              <a:gd name="connsiteY37" fmla="*/ 2126863 h 2270840"/>
              <a:gd name="connsiteX38" fmla="*/ 2647370 w 12192000"/>
              <a:gd name="connsiteY38" fmla="*/ 2092884 h 2270840"/>
              <a:gd name="connsiteX39" fmla="*/ 2276487 w 12192000"/>
              <a:gd name="connsiteY39" fmla="*/ 2057502 h 2270840"/>
              <a:gd name="connsiteX40" fmla="*/ 1932621 w 12192000"/>
              <a:gd name="connsiteY40" fmla="*/ 2019319 h 2270840"/>
              <a:gd name="connsiteX41" fmla="*/ 1609634 w 12192000"/>
              <a:gd name="connsiteY41" fmla="*/ 1981836 h 2270840"/>
              <a:gd name="connsiteX42" fmla="*/ 1312435 w 12192000"/>
              <a:gd name="connsiteY42" fmla="*/ 1944353 h 2270840"/>
              <a:gd name="connsiteX43" fmla="*/ 1039799 w 12192000"/>
              <a:gd name="connsiteY43" fmla="*/ 1908972 h 2270840"/>
              <a:gd name="connsiteX44" fmla="*/ 797865 w 12192000"/>
              <a:gd name="connsiteY44" fmla="*/ 1875342 h 2270840"/>
              <a:gd name="connsiteX45" fmla="*/ 579265 w 12192000"/>
              <a:gd name="connsiteY45" fmla="*/ 1843464 h 2270840"/>
              <a:gd name="connsiteX46" fmla="*/ 395052 w 12192000"/>
              <a:gd name="connsiteY46" fmla="*/ 1816841 h 2270840"/>
              <a:gd name="connsiteX47" fmla="*/ 240312 w 12192000"/>
              <a:gd name="connsiteY47" fmla="*/ 1791618 h 2270840"/>
              <a:gd name="connsiteX48" fmla="*/ 27853 w 12192000"/>
              <a:gd name="connsiteY48" fmla="*/ 1755537 h 2270840"/>
              <a:gd name="connsiteX49" fmla="*/ 0 w 12192000"/>
              <a:gd name="connsiteY49" fmla="*/ 1750824 h 2270840"/>
              <a:gd name="connsiteX50" fmla="*/ 0 w 12192000"/>
              <a:gd name="connsiteY50" fmla="*/ 744794 h 2270840"/>
              <a:gd name="connsiteX51" fmla="*/ 0 w 12192000"/>
              <a:gd name="connsiteY51" fmla="*/ 519831 h 227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270840">
                <a:moveTo>
                  <a:pt x="0" y="0"/>
                </a:moveTo>
                <a:lnTo>
                  <a:pt x="12192000" y="0"/>
                </a:lnTo>
                <a:lnTo>
                  <a:pt x="12192000" y="519831"/>
                </a:lnTo>
                <a:lnTo>
                  <a:pt x="12192000" y="744794"/>
                </a:lnTo>
                <a:lnTo>
                  <a:pt x="12192000" y="1754022"/>
                </a:lnTo>
                <a:lnTo>
                  <a:pt x="11957522" y="1797924"/>
                </a:lnTo>
                <a:lnTo>
                  <a:pt x="11679973" y="1847668"/>
                </a:lnTo>
                <a:lnTo>
                  <a:pt x="11401197" y="1896361"/>
                </a:lnTo>
                <a:lnTo>
                  <a:pt x="11121192" y="1938047"/>
                </a:lnTo>
                <a:lnTo>
                  <a:pt x="10842416" y="1980084"/>
                </a:lnTo>
                <a:lnTo>
                  <a:pt x="10562411" y="2019319"/>
                </a:lnTo>
                <a:lnTo>
                  <a:pt x="10286091" y="2052948"/>
                </a:lnTo>
                <a:lnTo>
                  <a:pt x="10006086" y="2084826"/>
                </a:lnTo>
                <a:lnTo>
                  <a:pt x="9727310" y="2113902"/>
                </a:lnTo>
                <a:lnTo>
                  <a:pt x="9453445" y="2139124"/>
                </a:lnTo>
                <a:lnTo>
                  <a:pt x="9175897" y="2164346"/>
                </a:lnTo>
                <a:lnTo>
                  <a:pt x="8902033" y="2185365"/>
                </a:lnTo>
                <a:lnTo>
                  <a:pt x="8628169" y="2201829"/>
                </a:lnTo>
                <a:lnTo>
                  <a:pt x="8355533" y="2218995"/>
                </a:lnTo>
                <a:lnTo>
                  <a:pt x="8085353" y="2233357"/>
                </a:lnTo>
                <a:lnTo>
                  <a:pt x="7817629" y="2243516"/>
                </a:lnTo>
                <a:lnTo>
                  <a:pt x="7549905" y="2252274"/>
                </a:lnTo>
                <a:lnTo>
                  <a:pt x="7284638" y="2260681"/>
                </a:lnTo>
                <a:lnTo>
                  <a:pt x="7023055" y="2264535"/>
                </a:lnTo>
                <a:lnTo>
                  <a:pt x="6761472" y="2268738"/>
                </a:lnTo>
                <a:lnTo>
                  <a:pt x="6503573" y="2270840"/>
                </a:lnTo>
                <a:lnTo>
                  <a:pt x="6248130" y="2268738"/>
                </a:lnTo>
                <a:lnTo>
                  <a:pt x="5995144" y="2268738"/>
                </a:lnTo>
                <a:lnTo>
                  <a:pt x="5744613" y="2264535"/>
                </a:lnTo>
                <a:lnTo>
                  <a:pt x="5498995" y="2258229"/>
                </a:lnTo>
                <a:lnTo>
                  <a:pt x="5255834" y="2252274"/>
                </a:lnTo>
                <a:lnTo>
                  <a:pt x="5017584" y="2245618"/>
                </a:lnTo>
                <a:lnTo>
                  <a:pt x="4780562" y="2235459"/>
                </a:lnTo>
                <a:lnTo>
                  <a:pt x="4547227" y="2224599"/>
                </a:lnTo>
                <a:lnTo>
                  <a:pt x="4318800" y="2214791"/>
                </a:lnTo>
                <a:lnTo>
                  <a:pt x="3873004" y="2187116"/>
                </a:lnTo>
                <a:lnTo>
                  <a:pt x="3445628" y="2157691"/>
                </a:lnTo>
                <a:lnTo>
                  <a:pt x="3035446" y="2126863"/>
                </a:lnTo>
                <a:lnTo>
                  <a:pt x="2647370" y="2092884"/>
                </a:lnTo>
                <a:lnTo>
                  <a:pt x="2276487" y="2057502"/>
                </a:lnTo>
                <a:lnTo>
                  <a:pt x="1932621" y="2019319"/>
                </a:lnTo>
                <a:lnTo>
                  <a:pt x="1609634" y="1981836"/>
                </a:lnTo>
                <a:lnTo>
                  <a:pt x="1312435" y="1944353"/>
                </a:lnTo>
                <a:lnTo>
                  <a:pt x="1039799" y="1908972"/>
                </a:lnTo>
                <a:lnTo>
                  <a:pt x="797865" y="1875342"/>
                </a:lnTo>
                <a:lnTo>
                  <a:pt x="579265" y="1843464"/>
                </a:lnTo>
                <a:lnTo>
                  <a:pt x="395052" y="1816841"/>
                </a:lnTo>
                <a:lnTo>
                  <a:pt x="240312" y="1791618"/>
                </a:lnTo>
                <a:lnTo>
                  <a:pt x="27853" y="1755537"/>
                </a:lnTo>
                <a:lnTo>
                  <a:pt x="0" y="1750824"/>
                </a:lnTo>
                <a:lnTo>
                  <a:pt x="0" y="744794"/>
                </a:lnTo>
                <a:lnTo>
                  <a:pt x="0" y="519831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37510-D418-0C45-BC96-521D57CA2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545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BFBFBF"/>
                </a:solidFill>
              </a:rPr>
              <a:t>Most Used words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212CFA-B9D8-0144-8868-DE8044415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074" y="2477915"/>
            <a:ext cx="8027852" cy="421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576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288</Words>
  <Application>Microsoft Macintosh PowerPoint</Application>
  <PresentationFormat>Widescreen</PresentationFormat>
  <Paragraphs>116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Tw Cen MT</vt:lpstr>
      <vt:lpstr>Mesh</vt:lpstr>
      <vt:lpstr>Subreddits Classification</vt:lpstr>
      <vt:lpstr>Problem statement</vt:lpstr>
      <vt:lpstr>Subreddits</vt:lpstr>
      <vt:lpstr>Workflow</vt:lpstr>
      <vt:lpstr>Data Collection</vt:lpstr>
      <vt:lpstr>Data Cleaning</vt:lpstr>
      <vt:lpstr>Sentiment analysis</vt:lpstr>
      <vt:lpstr>Title length</vt:lpstr>
      <vt:lpstr>Most Used words</vt:lpstr>
      <vt:lpstr>Most Used words</vt:lpstr>
      <vt:lpstr>Modeling Logistic Regression</vt:lpstr>
      <vt:lpstr>Modeling Naïve Bayes</vt:lpstr>
      <vt:lpstr>Modeling Random Forest</vt:lpstr>
      <vt:lpstr>Validation</vt:lpstr>
      <vt:lpstr>Conclusions &amp; Future work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Subreddits Classification</dc:title>
  <dc:creator>Feras Altwal</dc:creator>
  <cp:lastModifiedBy>Feras Altwal</cp:lastModifiedBy>
  <cp:revision>4</cp:revision>
  <dcterms:created xsi:type="dcterms:W3CDTF">2020-10-12T15:32:37Z</dcterms:created>
  <dcterms:modified xsi:type="dcterms:W3CDTF">2020-10-12T20:58:55Z</dcterms:modified>
</cp:coreProperties>
</file>

<file path=docProps/thumbnail.jpeg>
</file>